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83" r:id="rId1"/>
  </p:sldMasterIdLst>
  <p:notesMasterIdLst>
    <p:notesMasterId r:id="rId27"/>
  </p:notesMasterIdLst>
  <p:sldIdLst>
    <p:sldId id="256" r:id="rId2"/>
    <p:sldId id="258" r:id="rId3"/>
    <p:sldId id="259" r:id="rId4"/>
    <p:sldId id="265" r:id="rId5"/>
    <p:sldId id="291" r:id="rId6"/>
    <p:sldId id="292" r:id="rId7"/>
    <p:sldId id="267" r:id="rId8"/>
    <p:sldId id="269" r:id="rId9"/>
    <p:sldId id="271" r:id="rId10"/>
    <p:sldId id="287" r:id="rId11"/>
    <p:sldId id="273" r:id="rId12"/>
    <p:sldId id="277" r:id="rId13"/>
    <p:sldId id="288" r:id="rId14"/>
    <p:sldId id="294" r:id="rId15"/>
    <p:sldId id="278" r:id="rId16"/>
    <p:sldId id="279" r:id="rId17"/>
    <p:sldId id="280" r:id="rId18"/>
    <p:sldId id="281" r:id="rId19"/>
    <p:sldId id="282" r:id="rId20"/>
    <p:sldId id="289" r:id="rId21"/>
    <p:sldId id="283" r:id="rId22"/>
    <p:sldId id="285" r:id="rId23"/>
    <p:sldId id="286" r:id="rId24"/>
    <p:sldId id="293" r:id="rId25"/>
    <p:sldId id="290" r:id="rId26"/>
  </p:sldIdLst>
  <p:sldSz cx="9144000" cy="5143500" type="screen16x9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14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wisoft" initials="w" lastIdx="28" clrIdx="0"/>
  <p:cmAuthor id="2" name="이상민" initials="이" lastIdx="2" clrIdx="1">
    <p:extLst>
      <p:ext uri="{19B8F6BF-5375-455C-9EA6-DF929625EA0E}">
        <p15:presenceInfo xmlns:p15="http://schemas.microsoft.com/office/powerpoint/2012/main" userId="이상민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 autoAdjust="0"/>
    <p:restoredTop sz="81472" autoAdjust="0"/>
  </p:normalViewPr>
  <p:slideViewPr>
    <p:cSldViewPr>
      <p:cViewPr varScale="1">
        <p:scale>
          <a:sx n="105" d="100"/>
          <a:sy n="105" d="100"/>
        </p:scale>
        <p:origin x="184" y="1608"/>
      </p:cViewPr>
      <p:guideLst>
        <p:guide orient="horz" pos="161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230E1C2D-B41F-4C3F-AA7D-A7311F8B181A}" type="datetime1">
              <a:rPr lang="ko-KR" altLang="en-US"/>
              <a:pPr lvl="0">
                <a:defRPr/>
              </a:pPr>
              <a:t>2019. 5. 30.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B3A6F6B-22E0-403F-93B6-9D1F38018D47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자료구조 </a:t>
            </a:r>
            <a:r>
              <a:rPr lang="en-US" altLang="ko-KR" dirty="0"/>
              <a:t>7</a:t>
            </a:r>
            <a:r>
              <a:rPr lang="ko-KR" altLang="en-US" dirty="0"/>
              <a:t>장 큐 세미나를 시작하겠습니다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64338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큐를 제거하는 함수는 큐의 데이터 배열이 있는지 확인한 뒤 데이터 배열의 메모리를 해제 시키고 큐 전체의 메모리를 해제 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큐를 출력시키는 함수는 큐의 최대 개수와 현재 개수를 출력시키고 큐의 </a:t>
            </a:r>
            <a:r>
              <a:rPr lang="en-US" altLang="ko-KR" dirty="0"/>
              <a:t>front </a:t>
            </a:r>
            <a:r>
              <a:rPr lang="ko-KR" altLang="en-US" dirty="0"/>
              <a:t>에 </a:t>
            </a:r>
            <a:r>
              <a:rPr lang="en-US" altLang="ko-KR" dirty="0"/>
              <a:t>+1 </a:t>
            </a:r>
            <a:r>
              <a:rPr lang="ko-KR" altLang="en-US" dirty="0"/>
              <a:t>한 값 부터 </a:t>
            </a:r>
            <a:r>
              <a:rPr lang="en-US" altLang="ko-KR" dirty="0"/>
              <a:t>rear</a:t>
            </a:r>
            <a:r>
              <a:rPr lang="ko-KR" altLang="en-US" dirty="0"/>
              <a:t>의 위치까지의 데이터 배열을 출력시킵니다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큐가 가득 차 있는지 점검 하는 함수는 현재 개수와 최대 개수가 같거나 </a:t>
            </a:r>
            <a:r>
              <a:rPr lang="ko-KR" altLang="en-US" dirty="0" err="1"/>
              <a:t>리어의</a:t>
            </a:r>
            <a:r>
              <a:rPr lang="ko-KR" altLang="en-US" dirty="0"/>
              <a:t> 위치가 최대개수에 </a:t>
            </a:r>
            <a:r>
              <a:rPr lang="en-US" altLang="ko-KR" dirty="0"/>
              <a:t>-1</a:t>
            </a:r>
            <a:r>
              <a:rPr lang="ko-KR" altLang="en-US" dirty="0"/>
              <a:t>한 값과 같으면 </a:t>
            </a:r>
            <a:r>
              <a:rPr lang="en-US" altLang="ko-KR" dirty="0"/>
              <a:t>ret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반환합니다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79763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선형 큐를 </a:t>
            </a:r>
            <a:r>
              <a:rPr lang="ko-KR" altLang="en-US" dirty="0" err="1"/>
              <a:t>코딩한뒤</a:t>
            </a:r>
            <a:r>
              <a:rPr lang="ko-KR" altLang="en-US" dirty="0"/>
              <a:t> 메인 함수에서 </a:t>
            </a:r>
            <a:r>
              <a:rPr lang="en-US" altLang="ko-KR" dirty="0"/>
              <a:t>A, B, C, D </a:t>
            </a:r>
            <a:r>
              <a:rPr lang="ko-KR" altLang="en-US" dirty="0"/>
              <a:t>를 순서대로 </a:t>
            </a:r>
            <a:r>
              <a:rPr lang="ko-KR" altLang="en-US" dirty="0" err="1"/>
              <a:t>인큐하면</a:t>
            </a:r>
            <a:r>
              <a:rPr lang="ko-KR" altLang="en-US" dirty="0"/>
              <a:t> </a:t>
            </a:r>
            <a:r>
              <a:rPr lang="en-US" altLang="ko-KR" dirty="0"/>
              <a:t>0, 1, 2, 3 </a:t>
            </a:r>
            <a:r>
              <a:rPr lang="ko-KR" altLang="en-US" dirty="0"/>
              <a:t>에 차례대로 데이터가 들어간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디큐</a:t>
            </a:r>
            <a:r>
              <a:rPr lang="ko-KR" altLang="en-US" dirty="0"/>
              <a:t> 연산을 하면 </a:t>
            </a:r>
            <a:r>
              <a:rPr lang="en-US" altLang="ko-KR" dirty="0"/>
              <a:t>front </a:t>
            </a:r>
            <a:r>
              <a:rPr lang="ko-KR" altLang="en-US" dirty="0"/>
              <a:t>위치에 있는 </a:t>
            </a:r>
            <a:r>
              <a:rPr lang="en-US" altLang="ko-KR" dirty="0"/>
              <a:t>A</a:t>
            </a:r>
            <a:r>
              <a:rPr lang="ko-KR" altLang="en-US" dirty="0"/>
              <a:t>가 반환되며 큐에서 삭제 </a:t>
            </a:r>
            <a:r>
              <a:rPr lang="ko-KR" altLang="en-US" dirty="0" err="1"/>
              <a:t>되는것을</a:t>
            </a:r>
            <a:r>
              <a:rPr lang="ko-KR" altLang="en-US" dirty="0"/>
              <a:t>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en-US" altLang="ko-KR" dirty="0"/>
              <a:t>Peek </a:t>
            </a:r>
            <a:r>
              <a:rPr lang="ko-KR" altLang="en-US" dirty="0"/>
              <a:t>연산을 하면 </a:t>
            </a:r>
            <a:r>
              <a:rPr lang="en-US" altLang="ko-KR" dirty="0"/>
              <a:t>front </a:t>
            </a:r>
            <a:r>
              <a:rPr lang="ko-KR" altLang="en-US" dirty="0"/>
              <a:t>위치에 있는 </a:t>
            </a:r>
            <a:r>
              <a:rPr lang="en-US" altLang="ko-KR" dirty="0"/>
              <a:t>B</a:t>
            </a:r>
            <a:r>
              <a:rPr lang="ko-KR" altLang="en-US" dirty="0"/>
              <a:t>가 복사되어 출력되고 삭제는 되지 않은 것을 확인 할 수 있습니다</a:t>
            </a:r>
            <a:r>
              <a:rPr lang="en-US" altLang="ko-KR" dirty="0"/>
              <a:t>. </a:t>
            </a:r>
            <a:r>
              <a:rPr lang="ko-KR" altLang="en-US" dirty="0"/>
              <a:t>이 상태에서 </a:t>
            </a:r>
            <a:r>
              <a:rPr lang="ko-KR" altLang="en-US" dirty="0" err="1"/>
              <a:t>인큐를</a:t>
            </a:r>
            <a:r>
              <a:rPr lang="ko-KR" altLang="en-US" dirty="0"/>
              <a:t> 한번 더 하게 되면 </a:t>
            </a:r>
            <a:r>
              <a:rPr lang="en-US" altLang="ko-KR" dirty="0"/>
              <a:t>rear</a:t>
            </a:r>
            <a:r>
              <a:rPr lang="ko-KR" altLang="en-US" dirty="0"/>
              <a:t>의 위치가 최대크기의 </a:t>
            </a:r>
            <a:r>
              <a:rPr lang="en-US" altLang="ko-KR" dirty="0"/>
              <a:t>-1 </a:t>
            </a:r>
            <a:r>
              <a:rPr lang="ko-KR" altLang="en-US" dirty="0"/>
              <a:t>한 값과 같기 때문에 오류가 나는 것을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53311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선형 큐의 문제점은 </a:t>
            </a:r>
            <a:r>
              <a:rPr lang="ko-KR" altLang="en-US" dirty="0" err="1"/>
              <a:t>디큐</a:t>
            </a:r>
            <a:r>
              <a:rPr lang="ko-KR" altLang="en-US" dirty="0"/>
              <a:t> 연산을 하면 그 </a:t>
            </a:r>
            <a:r>
              <a:rPr lang="ko-KR" altLang="en-US" dirty="0" err="1"/>
              <a:t>디큐된</a:t>
            </a:r>
            <a:r>
              <a:rPr lang="ko-KR" altLang="en-US" dirty="0"/>
              <a:t> 위치는 더 이상 사용할 수 없게 되어 메모리 낭비가 발생하는 것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하지만 원형 큐는 이 문제점을 보완할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원형 큐는 마지막 노드가 첫 번째 노드가 논리적으로 연결되어 있으므로 이처럼 마지막 위치인 </a:t>
            </a:r>
            <a:r>
              <a:rPr lang="en-US" altLang="ko-KR" dirty="0"/>
              <a:t>10</a:t>
            </a:r>
            <a:r>
              <a:rPr lang="ko-KR" altLang="en-US" dirty="0"/>
              <a:t>번째 에서 </a:t>
            </a:r>
            <a:r>
              <a:rPr lang="ko-KR" altLang="en-US" dirty="0" err="1"/>
              <a:t>인큐를</a:t>
            </a:r>
            <a:r>
              <a:rPr lang="ko-KR" altLang="en-US" dirty="0"/>
              <a:t> 하게 되면 </a:t>
            </a:r>
            <a:r>
              <a:rPr lang="en-US" altLang="ko-KR" dirty="0"/>
              <a:t>0 </a:t>
            </a:r>
            <a:r>
              <a:rPr lang="ko-KR" altLang="en-US" dirty="0"/>
              <a:t>번째에 노드가 추가가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583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원형 큐의 코딩에 대해서 설명 드리겠습니다</a:t>
            </a:r>
            <a:r>
              <a:rPr lang="en-US" altLang="ko-KR" dirty="0"/>
              <a:t>.  </a:t>
            </a:r>
            <a:r>
              <a:rPr lang="ko-KR" altLang="en-US" dirty="0"/>
              <a:t>원형 큐의 </a:t>
            </a:r>
            <a:r>
              <a:rPr lang="ko-KR" altLang="en-US" dirty="0" err="1"/>
              <a:t>인큐</a:t>
            </a:r>
            <a:r>
              <a:rPr lang="ko-KR" altLang="en-US" dirty="0"/>
              <a:t> 연산은 </a:t>
            </a:r>
            <a:r>
              <a:rPr lang="en-US" altLang="ko-KR" dirty="0"/>
              <a:t>rear</a:t>
            </a:r>
            <a:r>
              <a:rPr lang="ko-KR" altLang="en-US" dirty="0"/>
              <a:t>를 계산할 때 선형 큐는 증가만 시켰으나 원형 큐에서는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증가시킨 값을 최대 크기로 나머지 연산을 하여 논리적으로 배열의 처음과 마지막을 연결시킬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 현재 </a:t>
            </a:r>
            <a:r>
              <a:rPr lang="ko-KR" altLang="en-US" dirty="0" err="1"/>
              <a:t>리어</a:t>
            </a:r>
            <a:r>
              <a:rPr lang="ko-KR" altLang="en-US" dirty="0"/>
              <a:t> 위치가 </a:t>
            </a:r>
            <a:r>
              <a:rPr lang="en-US" altLang="ko-KR" dirty="0"/>
              <a:t>3</a:t>
            </a:r>
            <a:r>
              <a:rPr lang="ko-KR" altLang="en-US" dirty="0"/>
              <a:t>이면 </a:t>
            </a:r>
            <a:r>
              <a:rPr lang="en-US" altLang="ko-KR" dirty="0"/>
              <a:t>+1 </a:t>
            </a:r>
            <a:r>
              <a:rPr lang="ko-KR" altLang="en-US" dirty="0"/>
              <a:t>을 증가시켜 </a:t>
            </a:r>
            <a:r>
              <a:rPr lang="en-US" altLang="ko-KR" dirty="0"/>
              <a:t>4</a:t>
            </a:r>
            <a:r>
              <a:rPr lang="ko-KR" altLang="en-US" dirty="0"/>
              <a:t>가 되고 최대 크기인 </a:t>
            </a:r>
            <a:r>
              <a:rPr lang="en-US" altLang="ko-KR" dirty="0"/>
              <a:t>4</a:t>
            </a:r>
            <a:r>
              <a:rPr lang="ko-KR" altLang="en-US" dirty="0"/>
              <a:t>로 나누게 되면 나머지가 </a:t>
            </a:r>
            <a:r>
              <a:rPr lang="en-US" altLang="ko-KR" dirty="0"/>
              <a:t>0</a:t>
            </a:r>
            <a:r>
              <a:rPr lang="ko-KR" altLang="en-US" dirty="0"/>
              <a:t>이므로 </a:t>
            </a:r>
            <a:r>
              <a:rPr lang="en-US" altLang="ko-KR" dirty="0"/>
              <a:t>rear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그 후 그 위치에 데이터를 저장시키게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519337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원형 큐의 코딩에 대해서 설명 드리겠습니다</a:t>
            </a:r>
            <a:r>
              <a:rPr lang="en-US" altLang="ko-KR" dirty="0"/>
              <a:t>.  </a:t>
            </a:r>
            <a:r>
              <a:rPr lang="ko-KR" altLang="en-US" dirty="0"/>
              <a:t>원형 큐의 </a:t>
            </a:r>
            <a:r>
              <a:rPr lang="ko-KR" altLang="en-US" dirty="0" err="1"/>
              <a:t>인큐</a:t>
            </a:r>
            <a:r>
              <a:rPr lang="ko-KR" altLang="en-US" dirty="0"/>
              <a:t> 연산은 </a:t>
            </a:r>
            <a:r>
              <a:rPr lang="en-US" altLang="ko-KR" dirty="0"/>
              <a:t>rear</a:t>
            </a:r>
            <a:r>
              <a:rPr lang="ko-KR" altLang="en-US" dirty="0"/>
              <a:t>를 계산할 때 선형 큐는 증가만 시켰으나 원형 큐에서는 </a:t>
            </a:r>
            <a:r>
              <a:rPr lang="en-US" altLang="ko-KR" dirty="0"/>
              <a:t>rear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증가시킨 값을 최대 크기로 나머지 연산을 하여 논리적으로 배열의 처음과 마지막을 연결시킬 수 있습니다</a:t>
            </a:r>
            <a:r>
              <a:rPr lang="en-US" altLang="ko-KR" dirty="0"/>
              <a:t>. </a:t>
            </a:r>
            <a:r>
              <a:rPr lang="ko-KR" altLang="en-US" dirty="0"/>
              <a:t>예를 들어 현재 </a:t>
            </a:r>
            <a:r>
              <a:rPr lang="ko-KR" altLang="en-US" dirty="0" err="1"/>
              <a:t>리어</a:t>
            </a:r>
            <a:r>
              <a:rPr lang="ko-KR" altLang="en-US" dirty="0"/>
              <a:t> 위치가 </a:t>
            </a:r>
            <a:r>
              <a:rPr lang="en-US" altLang="ko-KR" dirty="0"/>
              <a:t>3</a:t>
            </a:r>
            <a:r>
              <a:rPr lang="ko-KR" altLang="en-US" dirty="0"/>
              <a:t>이면 </a:t>
            </a:r>
            <a:r>
              <a:rPr lang="en-US" altLang="ko-KR" dirty="0"/>
              <a:t>+1 </a:t>
            </a:r>
            <a:r>
              <a:rPr lang="ko-KR" altLang="en-US" dirty="0"/>
              <a:t>을 증가시켜 </a:t>
            </a:r>
            <a:r>
              <a:rPr lang="en-US" altLang="ko-KR" dirty="0"/>
              <a:t>4</a:t>
            </a:r>
            <a:r>
              <a:rPr lang="ko-KR" altLang="en-US" dirty="0"/>
              <a:t>가 되고 최대 크기인 </a:t>
            </a:r>
            <a:r>
              <a:rPr lang="en-US" altLang="ko-KR" dirty="0"/>
              <a:t>4</a:t>
            </a:r>
            <a:r>
              <a:rPr lang="ko-KR" altLang="en-US" dirty="0"/>
              <a:t>로 나누게 되면 나머지가 </a:t>
            </a:r>
            <a:r>
              <a:rPr lang="en-US" altLang="ko-KR" dirty="0"/>
              <a:t>0</a:t>
            </a:r>
            <a:r>
              <a:rPr lang="ko-KR" altLang="en-US" dirty="0"/>
              <a:t>이므로 </a:t>
            </a:r>
            <a:r>
              <a:rPr lang="en-US" altLang="ko-KR" dirty="0"/>
              <a:t>rear</a:t>
            </a:r>
            <a:r>
              <a:rPr lang="ko-KR" altLang="en-US" dirty="0"/>
              <a:t>가 </a:t>
            </a:r>
            <a:r>
              <a:rPr lang="en-US" altLang="ko-KR" dirty="0"/>
              <a:t>0</a:t>
            </a:r>
            <a:r>
              <a:rPr lang="ko-KR" altLang="en-US" dirty="0"/>
              <a:t>이 되게 됩니다</a:t>
            </a:r>
            <a:r>
              <a:rPr lang="en-US" altLang="ko-KR" dirty="0"/>
              <a:t>. </a:t>
            </a:r>
            <a:r>
              <a:rPr lang="ko-KR" altLang="en-US" dirty="0"/>
              <a:t>그 후 그 위치에 데이터를 저장시키게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703693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디큐</a:t>
            </a:r>
            <a:r>
              <a:rPr lang="ko-KR" altLang="en-US" dirty="0"/>
              <a:t> 연산도 </a:t>
            </a:r>
            <a:r>
              <a:rPr lang="ko-KR" altLang="en-US" dirty="0" err="1"/>
              <a:t>인큐</a:t>
            </a:r>
            <a:r>
              <a:rPr lang="ko-KR" altLang="en-US" dirty="0"/>
              <a:t> 연산과 비슷하게 </a:t>
            </a:r>
            <a:r>
              <a:rPr lang="en-US" altLang="ko-KR" dirty="0"/>
              <a:t>front</a:t>
            </a:r>
            <a:r>
              <a:rPr lang="ko-KR" altLang="en-US" dirty="0"/>
              <a:t>를 증가시켜줄 때 나머지 연산을 이용하여 논리적으로 마지막과 처음을 연결 시킵니다</a:t>
            </a:r>
            <a:r>
              <a:rPr lang="en-US" altLang="ko-KR" dirty="0"/>
              <a:t>. </a:t>
            </a:r>
            <a:r>
              <a:rPr lang="ko-KR" altLang="en-US" dirty="0"/>
              <a:t>이처럼 </a:t>
            </a:r>
            <a:r>
              <a:rPr lang="en-US" altLang="ko-KR" dirty="0"/>
              <a:t>front</a:t>
            </a:r>
            <a:r>
              <a:rPr lang="ko-KR" altLang="en-US" dirty="0"/>
              <a:t>를 </a:t>
            </a:r>
            <a:r>
              <a:rPr lang="en-US" altLang="ko-KR" dirty="0"/>
              <a:t>1</a:t>
            </a:r>
            <a:r>
              <a:rPr lang="ko-KR" altLang="en-US" dirty="0"/>
              <a:t>증가 시키고 </a:t>
            </a:r>
            <a:r>
              <a:rPr lang="en-US" altLang="ko-KR" dirty="0"/>
              <a:t>return </a:t>
            </a:r>
            <a:r>
              <a:rPr lang="ko-KR" altLang="en-US" dirty="0"/>
              <a:t>에 저장 한 뒤 </a:t>
            </a:r>
            <a:r>
              <a:rPr lang="en-US" altLang="ko-KR" dirty="0"/>
              <a:t>return</a:t>
            </a:r>
            <a:r>
              <a:rPr lang="ko-KR" altLang="en-US" dirty="0"/>
              <a:t>을 </a:t>
            </a:r>
            <a:r>
              <a:rPr lang="ko-KR" altLang="en-US" dirty="0" err="1"/>
              <a:t>반환시킵니다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298962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큐가 가득 차 있는지 점검 할 때는 선형 큐와는 다르게 빈 노드가 낭비되지 않으므로 최대 개수와 현재 개수가 같은 지만 비교해주면 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그리고 큐를 출력 시켜줄 때는 </a:t>
            </a:r>
            <a:r>
              <a:rPr lang="en-US" altLang="ko-KR" dirty="0"/>
              <a:t>front+1 </a:t>
            </a:r>
            <a:r>
              <a:rPr lang="ko-KR" altLang="en-US" dirty="0"/>
              <a:t>부터 </a:t>
            </a:r>
            <a:r>
              <a:rPr lang="en-US" altLang="ko-KR" dirty="0"/>
              <a:t>front</a:t>
            </a:r>
            <a:r>
              <a:rPr lang="ko-KR" altLang="en-US" dirty="0"/>
              <a:t>와 큐의 현재 개수를 더한 값 까지 반목문을 실행시키고 출력 시켜줄 위치를 </a:t>
            </a:r>
            <a:r>
              <a:rPr lang="en-US" altLang="ko-KR" dirty="0" err="1"/>
              <a:t>i</a:t>
            </a:r>
            <a:r>
              <a:rPr lang="ko-KR" altLang="en-US" dirty="0"/>
              <a:t>에 최대개수를 나눈 나머지를 저장하여 배열을 출력시킵니다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2028026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원형 큐를 코딩한 뒤 메인 함수를 실행시켰을 때</a:t>
            </a:r>
            <a:r>
              <a:rPr lang="en-US" altLang="ko-KR" dirty="0"/>
              <a:t>, </a:t>
            </a:r>
            <a:r>
              <a:rPr lang="en-US" altLang="ko-KR" dirty="0" err="1"/>
              <a:t>a,b,c,d</a:t>
            </a:r>
            <a:r>
              <a:rPr lang="en-US" altLang="ko-KR" dirty="0"/>
              <a:t> </a:t>
            </a:r>
            <a:r>
              <a:rPr lang="ko-KR" altLang="en-US" dirty="0"/>
              <a:t>를 </a:t>
            </a:r>
            <a:r>
              <a:rPr lang="ko-KR" altLang="en-US" dirty="0" err="1"/>
              <a:t>인큐하면</a:t>
            </a:r>
            <a:r>
              <a:rPr lang="ko-KR" altLang="en-US" dirty="0"/>
              <a:t> 이처럼 차례대로 저장되는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 후 </a:t>
            </a:r>
            <a:r>
              <a:rPr lang="ko-KR" altLang="en-US" dirty="0" err="1"/>
              <a:t>디큐를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번 하게 되면 </a:t>
            </a:r>
            <a:r>
              <a:rPr lang="en-US" altLang="ko-KR" dirty="0" err="1"/>
              <a:t>fornt</a:t>
            </a:r>
            <a:r>
              <a:rPr lang="ko-KR" altLang="en-US" dirty="0"/>
              <a:t>에 있는 </a:t>
            </a:r>
            <a:r>
              <a:rPr lang="en-US" altLang="ko-KR" dirty="0"/>
              <a:t>A, </a:t>
            </a:r>
            <a:r>
              <a:rPr lang="ko-KR" altLang="en-US" dirty="0"/>
              <a:t>그리고 다음 </a:t>
            </a:r>
            <a:r>
              <a:rPr lang="en-US" altLang="ko-KR" dirty="0"/>
              <a:t>front</a:t>
            </a:r>
            <a:r>
              <a:rPr lang="ko-KR" altLang="en-US" dirty="0"/>
              <a:t>에 있는 </a:t>
            </a:r>
            <a:r>
              <a:rPr lang="en-US" altLang="ko-KR" dirty="0"/>
              <a:t>B</a:t>
            </a:r>
            <a:r>
              <a:rPr lang="ko-KR" altLang="en-US" dirty="0"/>
              <a:t>가 출력 되고 </a:t>
            </a:r>
            <a:r>
              <a:rPr lang="ko-KR" altLang="en-US" dirty="0" err="1"/>
              <a:t>삭제된것을</a:t>
            </a:r>
            <a:r>
              <a:rPr lang="ko-KR" altLang="en-US" dirty="0"/>
              <a:t>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피크를 하게 되면 현재 프론트 위치에 있는 </a:t>
            </a:r>
            <a:r>
              <a:rPr lang="en-US" altLang="ko-KR" dirty="0"/>
              <a:t>C</a:t>
            </a:r>
            <a:r>
              <a:rPr lang="ko-KR" altLang="en-US" dirty="0"/>
              <a:t>가 복사되어 </a:t>
            </a:r>
            <a:r>
              <a:rPr lang="ko-KR" altLang="en-US" dirty="0" err="1"/>
              <a:t>출력된것을</a:t>
            </a:r>
            <a:r>
              <a:rPr lang="ko-KR" altLang="en-US" dirty="0"/>
              <a:t> 확인할 수 있고 이 상태에서 </a:t>
            </a:r>
            <a:r>
              <a:rPr lang="ko-KR" altLang="en-US" dirty="0" err="1"/>
              <a:t>인큐를</a:t>
            </a:r>
            <a:r>
              <a:rPr lang="ko-KR" altLang="en-US" dirty="0"/>
              <a:t> </a:t>
            </a:r>
            <a:r>
              <a:rPr lang="ko-KR" altLang="en-US" dirty="0" err="1"/>
              <a:t>하였을때</a:t>
            </a:r>
            <a:r>
              <a:rPr lang="ko-KR" altLang="en-US" dirty="0"/>
              <a:t> 원래 선형 큐에서는 추가가 되지 않았으나 </a:t>
            </a:r>
            <a:r>
              <a:rPr lang="ko-KR" altLang="en-US" dirty="0" err="1"/>
              <a:t>원형큐는</a:t>
            </a:r>
            <a:r>
              <a:rPr lang="ko-KR" altLang="en-US" dirty="0"/>
              <a:t> 논리적으로 마지막과 처음이 연결되어 있으므로 </a:t>
            </a:r>
            <a:r>
              <a:rPr lang="en-US" altLang="ko-KR" dirty="0"/>
              <a:t>0</a:t>
            </a:r>
            <a:r>
              <a:rPr lang="ko-KR" altLang="en-US" dirty="0"/>
              <a:t>번째 위치에 </a:t>
            </a:r>
            <a:r>
              <a:rPr lang="en-US" altLang="ko-KR" dirty="0"/>
              <a:t>E</a:t>
            </a:r>
            <a:r>
              <a:rPr lang="ko-KR" altLang="en-US" dirty="0"/>
              <a:t>가 추가 된 것을 확인 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7916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여기서 배열로 구현한 큐의 문제점은 최대 배열의 크기가 정해져 있으므로 배열이 꽉 차게 되면 더 이상 자료를 넣을 수 없는 점 입니다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하지만 포인터로 큐를 구현하게 된다면 새로운 노드를 추가할 때 마다 </a:t>
            </a:r>
            <a:r>
              <a:rPr lang="ko-KR" altLang="en-US" dirty="0" err="1"/>
              <a:t>리어</a:t>
            </a:r>
            <a:r>
              <a:rPr lang="ko-KR" altLang="en-US" dirty="0"/>
              <a:t> 포인터만 변경 해주면 되기 때문에 이 문제점을 보완할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4508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연결 큐 노드는 데이터와 링크를 가지고 있습니다</a:t>
            </a:r>
            <a:r>
              <a:rPr lang="en-US" altLang="ko-KR" dirty="0"/>
              <a:t>. </a:t>
            </a:r>
            <a:r>
              <a:rPr lang="ko-KR" altLang="en-US" dirty="0"/>
              <a:t>그리고 연결 큐에는 현재 노드 개수와 프론트 노드 포인터 그리고 </a:t>
            </a:r>
            <a:r>
              <a:rPr lang="en-US" altLang="ko-KR" dirty="0"/>
              <a:t>Rear </a:t>
            </a:r>
            <a:r>
              <a:rPr lang="ko-KR" altLang="en-US" dirty="0"/>
              <a:t>노드의 포인터를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 생성 함수는 연결 큐에 메모리 할당과 값 초기화만 하면 됩니다</a:t>
            </a:r>
            <a:r>
              <a:rPr lang="en-US" altLang="ko-KR" dirty="0"/>
              <a:t>. </a:t>
            </a:r>
            <a:r>
              <a:rPr lang="ko-KR" altLang="en-US" dirty="0"/>
              <a:t>그리고 큐가 비어 있는지 점검하는 함수는 배열 큐와 똑같지만 연결 큐는 큐의 최대 크기가 없으므로 큐가 꽉 차 있는지 점검하는 연산이 필요 없습니다</a:t>
            </a:r>
            <a:r>
              <a:rPr lang="en-US" altLang="ko-KR" dirty="0"/>
              <a:t>. </a:t>
            </a:r>
            <a:r>
              <a:rPr lang="ko-KR" altLang="en-US" dirty="0"/>
              <a:t>그리고 큐를 출력시키는 연산은 노드가 존재하지 않을 때 까지 노드를 다음 링크로 이동시키면서 노드의 데이터 값을 출력시킵니다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82069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큐는 사람들이 대기하고 있는 줄 </a:t>
            </a:r>
            <a:r>
              <a:rPr lang="ko-KR" altLang="en-US" dirty="0" err="1"/>
              <a:t>처럼</a:t>
            </a:r>
            <a:endParaRPr lang="en-US" altLang="ko-KR" dirty="0"/>
          </a:p>
          <a:p>
            <a:r>
              <a:rPr lang="ko-KR" altLang="en-US" dirty="0"/>
              <a:t>무언가를 처리하기 위해 대기 중인 자료의 줄을 뜻하며 자료구조의 의미로는 대기 행렬 이라고 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큐의 특징은 한 줄로 연결되어 있으므로 선형 자료구조 입니다</a:t>
            </a:r>
            <a:r>
              <a:rPr lang="en-US" altLang="ko-KR" dirty="0"/>
              <a:t>. </a:t>
            </a:r>
            <a:r>
              <a:rPr lang="ko-KR" altLang="en-US" dirty="0"/>
              <a:t>그리고 가장 먼저 들어간 자료가 가장 먼저 나오므로 선입선출 이라는 특징을 가지고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91182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인큐</a:t>
            </a:r>
            <a:r>
              <a:rPr lang="ko-KR" altLang="en-US" dirty="0"/>
              <a:t> 연산은 처음에 새로운 노드를 추가하고 데이터를 저장합니다 그 후 기존 </a:t>
            </a:r>
            <a:r>
              <a:rPr lang="ko-KR" altLang="en-US" dirty="0" err="1"/>
              <a:t>리어</a:t>
            </a:r>
            <a:r>
              <a:rPr lang="ko-KR" altLang="en-US" dirty="0"/>
              <a:t> 노드를 새로운 노드에 연결 시킨 뒤 </a:t>
            </a:r>
            <a:r>
              <a:rPr lang="ko-KR" altLang="en-US" dirty="0" err="1"/>
              <a:t>리어</a:t>
            </a:r>
            <a:r>
              <a:rPr lang="ko-KR" altLang="en-US" dirty="0"/>
              <a:t> 포인터를 새로운 노드로 변경합니다</a:t>
            </a:r>
            <a:r>
              <a:rPr lang="en-US" altLang="ko-KR" dirty="0"/>
              <a:t>. </a:t>
            </a:r>
            <a:r>
              <a:rPr lang="ko-KR" altLang="en-US" dirty="0"/>
              <a:t>여기서 큐가 비어 있다면 프론트와 </a:t>
            </a:r>
            <a:r>
              <a:rPr lang="ko-KR" altLang="en-US" dirty="0" err="1"/>
              <a:t>리어를</a:t>
            </a:r>
            <a:r>
              <a:rPr lang="ko-KR" altLang="en-US" dirty="0"/>
              <a:t> 새로운 노드로 지정합니다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34534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디큐</a:t>
            </a:r>
            <a:r>
              <a:rPr lang="ko-KR" altLang="en-US" dirty="0"/>
              <a:t> 연산은 우선 리턴 노드에 현재 프론트 노드를 저장합니다</a:t>
            </a:r>
            <a:r>
              <a:rPr lang="en-US" altLang="ko-KR" dirty="0"/>
              <a:t>. </a:t>
            </a:r>
            <a:r>
              <a:rPr lang="ko-KR" altLang="en-US" dirty="0"/>
              <a:t>그 후 프론트 포인터를 프론트의 다음 링크를 가리키도록 변경합니다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ko-KR" altLang="en-US" dirty="0" err="1"/>
              <a:t>디큐</a:t>
            </a:r>
            <a:r>
              <a:rPr lang="ko-KR" altLang="en-US" dirty="0"/>
              <a:t> 시켜줄 노드의 링크를 제거 합니다</a:t>
            </a:r>
            <a:r>
              <a:rPr lang="en-US" altLang="ko-KR" dirty="0"/>
              <a:t>. </a:t>
            </a:r>
            <a:r>
              <a:rPr lang="ko-KR" altLang="en-US" dirty="0"/>
              <a:t>이 연산이 끝난 뒤 만약 큐가 비어 있다면 </a:t>
            </a:r>
            <a:r>
              <a:rPr lang="ko-KR" altLang="en-US" dirty="0" err="1"/>
              <a:t>리어</a:t>
            </a:r>
            <a:r>
              <a:rPr lang="ko-KR" altLang="en-US" dirty="0"/>
              <a:t> 포인터를 </a:t>
            </a:r>
            <a:r>
              <a:rPr lang="en-US" altLang="ko-KR" dirty="0"/>
              <a:t>NULL</a:t>
            </a:r>
            <a:r>
              <a:rPr lang="ko-KR" altLang="en-US" dirty="0"/>
              <a:t>로 저장시킵니다</a:t>
            </a:r>
            <a:r>
              <a:rPr lang="en-US" altLang="ko-KR" dirty="0"/>
              <a:t>. </a:t>
            </a:r>
            <a:r>
              <a:rPr lang="ko-KR" altLang="en-US" dirty="0"/>
              <a:t>그 후 리턴 노드를 반환 시키게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7264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피크 연산은 큐가 비어 있는지 점검한 뒤 </a:t>
            </a:r>
            <a:r>
              <a:rPr lang="ko-KR" altLang="en-US" dirty="0" err="1"/>
              <a:t>리턴노드에</a:t>
            </a:r>
            <a:r>
              <a:rPr lang="ko-KR" altLang="en-US" dirty="0"/>
              <a:t> 프론트 노드를 저장시키고 반환합니다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큐 삭제 연산은 새로운 노드에 프런트 노드를 저장 시키고 노드가 </a:t>
            </a:r>
            <a:r>
              <a:rPr lang="en-US" altLang="ko-KR" dirty="0"/>
              <a:t>NULL</a:t>
            </a:r>
            <a:r>
              <a:rPr lang="ko-KR" altLang="en-US" dirty="0"/>
              <a:t>이 아닐 때 가지 메모리를 해제 시켜주고 마지막으로 큐 자체를 메모리 해제 시켜줍니다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23691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연결 큐를 코딩한 뒤 메인 함수에서 </a:t>
            </a:r>
            <a:r>
              <a:rPr lang="en-US" altLang="ko-KR" dirty="0"/>
              <a:t>ABCD</a:t>
            </a:r>
            <a:r>
              <a:rPr lang="ko-KR" altLang="en-US" dirty="0"/>
              <a:t>를 </a:t>
            </a:r>
            <a:r>
              <a:rPr lang="ko-KR" altLang="en-US" dirty="0" err="1"/>
              <a:t>인큐</a:t>
            </a:r>
            <a:r>
              <a:rPr lang="ko-KR" altLang="en-US" dirty="0"/>
              <a:t> 하였을 때 차례대로 데이터가 저장된 것을 확인 할 수 있고 </a:t>
            </a:r>
            <a:r>
              <a:rPr lang="ko-KR" altLang="en-US" dirty="0" err="1"/>
              <a:t>디큐를</a:t>
            </a:r>
            <a:r>
              <a:rPr lang="ko-KR" altLang="en-US" dirty="0"/>
              <a:t> 하였을 때 현재 프런트 위치인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err="1"/>
              <a:t>반환시키고</a:t>
            </a:r>
            <a:r>
              <a:rPr lang="ko-KR" altLang="en-US" dirty="0"/>
              <a:t> 삭제 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Peek </a:t>
            </a:r>
            <a:r>
              <a:rPr lang="ko-KR" altLang="en-US" dirty="0"/>
              <a:t>하였을 때 현재 프론트 위치인 </a:t>
            </a:r>
            <a:r>
              <a:rPr lang="en-US" altLang="ko-KR" dirty="0"/>
              <a:t>B</a:t>
            </a:r>
            <a:r>
              <a:rPr lang="ko-KR" altLang="en-US" dirty="0"/>
              <a:t>를 복사하여 출력시킨 것을 확인할 수 있고 </a:t>
            </a:r>
            <a:r>
              <a:rPr lang="ko-KR" altLang="en-US" dirty="0" err="1"/>
              <a:t>디큐를</a:t>
            </a:r>
            <a:r>
              <a:rPr lang="ko-KR" altLang="en-US" dirty="0"/>
              <a:t> 하였을 때 </a:t>
            </a:r>
            <a:r>
              <a:rPr lang="en-US" altLang="ko-KR" dirty="0"/>
              <a:t>E</a:t>
            </a:r>
            <a:r>
              <a:rPr lang="ko-KR" altLang="en-US" dirty="0"/>
              <a:t>가 </a:t>
            </a:r>
            <a:r>
              <a:rPr lang="ko-KR" altLang="en-US" dirty="0" err="1"/>
              <a:t>리어에</a:t>
            </a:r>
            <a:r>
              <a:rPr lang="ko-KR" altLang="en-US" dirty="0"/>
              <a:t> 저장된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80617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이처럼 연결 큐를 코딩한 뒤 메인 함수에서 </a:t>
            </a:r>
            <a:r>
              <a:rPr lang="en-US" altLang="ko-KR" dirty="0"/>
              <a:t>ABCD</a:t>
            </a:r>
            <a:r>
              <a:rPr lang="ko-KR" altLang="en-US" dirty="0"/>
              <a:t>를 </a:t>
            </a:r>
            <a:r>
              <a:rPr lang="ko-KR" altLang="en-US" dirty="0" err="1"/>
              <a:t>인큐</a:t>
            </a:r>
            <a:r>
              <a:rPr lang="ko-KR" altLang="en-US" dirty="0"/>
              <a:t> 하였을 때 차례대로 데이터가 저장된 것을 확인 할 수 있고 </a:t>
            </a:r>
            <a:r>
              <a:rPr lang="ko-KR" altLang="en-US" dirty="0" err="1"/>
              <a:t>디큐를</a:t>
            </a:r>
            <a:r>
              <a:rPr lang="ko-KR" altLang="en-US" dirty="0"/>
              <a:t> 하였을 때 현재 프런트 위치인 </a:t>
            </a:r>
            <a:r>
              <a:rPr lang="en-US" altLang="ko-KR" dirty="0"/>
              <a:t>A</a:t>
            </a:r>
            <a:r>
              <a:rPr lang="ko-KR" altLang="en-US" dirty="0"/>
              <a:t>를 </a:t>
            </a:r>
            <a:r>
              <a:rPr lang="ko-KR" altLang="en-US" dirty="0" err="1"/>
              <a:t>반환시키고</a:t>
            </a:r>
            <a:r>
              <a:rPr lang="ko-KR" altLang="en-US" dirty="0"/>
              <a:t> 삭제 된 것을 확인할 수 있습니다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Peek </a:t>
            </a:r>
            <a:r>
              <a:rPr lang="ko-KR" altLang="en-US" dirty="0"/>
              <a:t>하였을 때 현재 프론트 위치인 </a:t>
            </a:r>
            <a:r>
              <a:rPr lang="en-US" altLang="ko-KR" dirty="0"/>
              <a:t>B</a:t>
            </a:r>
            <a:r>
              <a:rPr lang="ko-KR" altLang="en-US" dirty="0"/>
              <a:t>를 복사하여 출력시킨 것을 확인할 수 있고 </a:t>
            </a:r>
            <a:r>
              <a:rPr lang="ko-KR" altLang="en-US" dirty="0" err="1"/>
              <a:t>디큐를</a:t>
            </a:r>
            <a:r>
              <a:rPr lang="ko-KR" altLang="en-US" dirty="0"/>
              <a:t> 하였을 때 </a:t>
            </a:r>
            <a:r>
              <a:rPr lang="en-US" altLang="ko-KR" dirty="0"/>
              <a:t>E</a:t>
            </a:r>
            <a:r>
              <a:rPr lang="ko-KR" altLang="en-US" dirty="0"/>
              <a:t>가 </a:t>
            </a:r>
            <a:r>
              <a:rPr lang="ko-KR" altLang="en-US" dirty="0" err="1"/>
              <a:t>리어에</a:t>
            </a:r>
            <a:r>
              <a:rPr lang="ko-KR" altLang="en-US" dirty="0"/>
              <a:t> 저장된 것을 확인할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902611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738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스택에서는 </a:t>
            </a:r>
            <a:r>
              <a:rPr lang="en-US" altLang="ko-KR" dirty="0"/>
              <a:t>Top </a:t>
            </a:r>
            <a:r>
              <a:rPr lang="ko-KR" altLang="en-US" dirty="0"/>
              <a:t>에서 자료를 삽입하고 삭제하는 구조였으나</a:t>
            </a:r>
            <a:endParaRPr lang="en-US" altLang="ko-KR" dirty="0"/>
          </a:p>
          <a:p>
            <a:r>
              <a:rPr lang="ko-KR" altLang="en-US" dirty="0"/>
              <a:t>큐는 새로운 자료를 맨 뒤이며 저장된 원소 중에서 마지막 원소인 </a:t>
            </a:r>
            <a:r>
              <a:rPr lang="ko-KR" altLang="en-US" dirty="0" err="1"/>
              <a:t>리어에</a:t>
            </a:r>
            <a:r>
              <a:rPr lang="ko-KR" altLang="en-US" dirty="0"/>
              <a:t> 추가를 하고</a:t>
            </a:r>
            <a:r>
              <a:rPr lang="en-US" altLang="ko-KR" dirty="0"/>
              <a:t>,</a:t>
            </a:r>
            <a:r>
              <a:rPr lang="ko-KR" altLang="en-US" dirty="0"/>
              <a:t> 맨 앞이며 저장된 원소 중에서 첫 번째 원소인 프런트에서 자료를 반환하여 삭제하거나 데이터를 가져옵니다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6850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배열로 구현한 선형 큐의 코딩을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노드에는 데이터 값만 있으며</a:t>
            </a:r>
            <a:endParaRPr lang="en-US" altLang="ko-KR" dirty="0"/>
          </a:p>
          <a:p>
            <a:r>
              <a:rPr lang="ko-KR" altLang="en-US" dirty="0"/>
              <a:t>큐 타입에는 </a:t>
            </a:r>
            <a:r>
              <a:rPr lang="en-US" altLang="ko-KR" dirty="0"/>
              <a:t>~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 생성 함수는 리턴 시켜줄 새로운 큐의 메모리를 할당하고 값 초기화를 합니다</a:t>
            </a:r>
            <a:r>
              <a:rPr lang="en-US" altLang="ko-KR" dirty="0"/>
              <a:t>. </a:t>
            </a:r>
            <a:r>
              <a:rPr lang="ko-KR" altLang="en-US" dirty="0"/>
              <a:t>그 후 큐 크기 설정과 프런트와 </a:t>
            </a:r>
            <a:r>
              <a:rPr lang="ko-KR" altLang="en-US" dirty="0" err="1"/>
              <a:t>리어의</a:t>
            </a:r>
            <a:r>
              <a:rPr lang="ko-KR" altLang="en-US" dirty="0"/>
              <a:t> 위치를 </a:t>
            </a:r>
            <a:r>
              <a:rPr lang="en-US" altLang="ko-KR" dirty="0"/>
              <a:t>-1</a:t>
            </a:r>
            <a:r>
              <a:rPr lang="ko-KR" altLang="en-US" dirty="0"/>
              <a:t>로 초기화 시켜줍니다</a:t>
            </a:r>
            <a:r>
              <a:rPr lang="en-US" altLang="ko-KR" dirty="0"/>
              <a:t>. </a:t>
            </a:r>
            <a:r>
              <a:rPr lang="ko-KR" altLang="en-US" dirty="0"/>
              <a:t>여기서 프론트와 </a:t>
            </a:r>
            <a:r>
              <a:rPr lang="ko-KR" altLang="en-US" dirty="0" err="1"/>
              <a:t>리어의</a:t>
            </a:r>
            <a:r>
              <a:rPr lang="ko-KR" altLang="en-US" dirty="0"/>
              <a:t> 값을 </a:t>
            </a:r>
            <a:r>
              <a:rPr lang="en-US" altLang="ko-KR" dirty="0"/>
              <a:t>-1</a:t>
            </a:r>
            <a:r>
              <a:rPr lang="ko-KR" altLang="en-US" dirty="0"/>
              <a:t>로 초기화 하는 이유는 큐가 비어 있는 상태를 나타내기 위해서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새로운 큐 안에 자료를 저장하는 </a:t>
            </a:r>
            <a:r>
              <a:rPr lang="en-US" altLang="ko-KR" dirty="0" err="1"/>
              <a:t>pData</a:t>
            </a:r>
            <a:r>
              <a:rPr lang="en-US" altLang="ko-KR" dirty="0"/>
              <a:t> </a:t>
            </a:r>
            <a:r>
              <a:rPr lang="ko-KR" altLang="en-US" dirty="0"/>
              <a:t>배열을 메모리 할당 후 </a:t>
            </a:r>
            <a:r>
              <a:rPr lang="en-US" altLang="ko-KR" dirty="0"/>
              <a:t>0 </a:t>
            </a:r>
            <a:r>
              <a:rPr lang="ko-KR" altLang="en-US" dirty="0"/>
              <a:t>으로 초기화 하고 큐를 생성을 마친 뒤 반환합니다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리어의</a:t>
            </a:r>
            <a:r>
              <a:rPr lang="ko-KR" altLang="en-US" dirty="0"/>
              <a:t> 마지막 위치 인덱스는 </a:t>
            </a:r>
            <a:r>
              <a:rPr lang="en-US" altLang="ko-KR" dirty="0" err="1"/>
              <a:t>maxCount</a:t>
            </a:r>
            <a:r>
              <a:rPr lang="en-US" altLang="ko-KR" dirty="0"/>
              <a:t> -1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왜냐하면 배열은 </a:t>
            </a:r>
            <a:r>
              <a:rPr lang="en-US" altLang="ko-KR" dirty="0"/>
              <a:t>0</a:t>
            </a:r>
            <a:r>
              <a:rPr lang="ko-KR" altLang="en-US" dirty="0"/>
              <a:t>부터 시작하기 때문에 마지막은 최대 크기에 </a:t>
            </a:r>
            <a:r>
              <a:rPr lang="en-US" altLang="ko-KR" dirty="0"/>
              <a:t>-1 </a:t>
            </a:r>
            <a:r>
              <a:rPr lang="ko-KR" altLang="en-US" dirty="0"/>
              <a:t>한 값과 같기 때문입니다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currentCount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 err="1"/>
              <a:t>maxCount</a:t>
            </a:r>
            <a:r>
              <a:rPr lang="ko-KR" altLang="en-US" dirty="0"/>
              <a:t>와 같게 되면 큐가 가득 차 있다는 것을 의미하게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6353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배열로 구현한 선형 큐의 코딩을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노드에는 데이터 값만 있으며</a:t>
            </a:r>
            <a:endParaRPr lang="en-US" altLang="ko-KR" dirty="0"/>
          </a:p>
          <a:p>
            <a:r>
              <a:rPr lang="ko-KR" altLang="en-US" dirty="0"/>
              <a:t>큐 타입에는 </a:t>
            </a:r>
            <a:r>
              <a:rPr lang="en-US" altLang="ko-KR" dirty="0"/>
              <a:t>~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 생성 함수는 리턴 시켜줄 새로운 큐의 메모리를 할당하고 값 초기화를 합니다</a:t>
            </a:r>
            <a:r>
              <a:rPr lang="en-US" altLang="ko-KR" dirty="0"/>
              <a:t>. </a:t>
            </a:r>
            <a:r>
              <a:rPr lang="ko-KR" altLang="en-US" dirty="0"/>
              <a:t>그 후 큐 크기 설정과 프런트와 </a:t>
            </a:r>
            <a:r>
              <a:rPr lang="ko-KR" altLang="en-US" dirty="0" err="1"/>
              <a:t>리어의</a:t>
            </a:r>
            <a:r>
              <a:rPr lang="ko-KR" altLang="en-US" dirty="0"/>
              <a:t> 위치를 </a:t>
            </a:r>
            <a:r>
              <a:rPr lang="en-US" altLang="ko-KR" dirty="0"/>
              <a:t>-1</a:t>
            </a:r>
            <a:r>
              <a:rPr lang="ko-KR" altLang="en-US" dirty="0"/>
              <a:t>로 초기화 시켜줍니다</a:t>
            </a:r>
            <a:r>
              <a:rPr lang="en-US" altLang="ko-KR" dirty="0"/>
              <a:t>. </a:t>
            </a:r>
            <a:r>
              <a:rPr lang="ko-KR" altLang="en-US" dirty="0"/>
              <a:t>여기서 프론트와 </a:t>
            </a:r>
            <a:r>
              <a:rPr lang="ko-KR" altLang="en-US" dirty="0" err="1"/>
              <a:t>리어의</a:t>
            </a:r>
            <a:r>
              <a:rPr lang="ko-KR" altLang="en-US" dirty="0"/>
              <a:t> 값을 </a:t>
            </a:r>
            <a:r>
              <a:rPr lang="en-US" altLang="ko-KR" dirty="0"/>
              <a:t>-1</a:t>
            </a:r>
            <a:r>
              <a:rPr lang="ko-KR" altLang="en-US" dirty="0"/>
              <a:t>로 초기화 하는 이유는 큐가 비어 있는 상태를 나타내기 위해서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새로운 큐 안에 자료를 저장하는 </a:t>
            </a:r>
            <a:r>
              <a:rPr lang="en-US" altLang="ko-KR" dirty="0" err="1"/>
              <a:t>pData</a:t>
            </a:r>
            <a:r>
              <a:rPr lang="en-US" altLang="ko-KR" dirty="0"/>
              <a:t> </a:t>
            </a:r>
            <a:r>
              <a:rPr lang="ko-KR" altLang="en-US" dirty="0"/>
              <a:t>배열을 메모리 할당 후 </a:t>
            </a:r>
            <a:r>
              <a:rPr lang="en-US" altLang="ko-KR" dirty="0"/>
              <a:t>0 </a:t>
            </a:r>
            <a:r>
              <a:rPr lang="ko-KR" altLang="en-US" dirty="0"/>
              <a:t>으로 초기화 하고 큐를 생성을 마친 뒤 반환합니다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리어의</a:t>
            </a:r>
            <a:r>
              <a:rPr lang="ko-KR" altLang="en-US" dirty="0"/>
              <a:t> 마지막 위치 인덱스는 </a:t>
            </a:r>
            <a:r>
              <a:rPr lang="en-US" altLang="ko-KR" dirty="0" err="1"/>
              <a:t>maxCount</a:t>
            </a:r>
            <a:r>
              <a:rPr lang="en-US" altLang="ko-KR" dirty="0"/>
              <a:t> -1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왜냐하면 배열은 </a:t>
            </a:r>
            <a:r>
              <a:rPr lang="en-US" altLang="ko-KR" dirty="0"/>
              <a:t>0</a:t>
            </a:r>
            <a:r>
              <a:rPr lang="ko-KR" altLang="en-US" dirty="0"/>
              <a:t>부터 시작하기 때문에 마지막은 최대 크기에 </a:t>
            </a:r>
            <a:r>
              <a:rPr lang="en-US" altLang="ko-KR" dirty="0"/>
              <a:t>-1 </a:t>
            </a:r>
            <a:r>
              <a:rPr lang="ko-KR" altLang="en-US" dirty="0"/>
              <a:t>한 값과 같기 때문입니다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currentCount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 err="1"/>
              <a:t>maxCount</a:t>
            </a:r>
            <a:r>
              <a:rPr lang="ko-KR" altLang="en-US" dirty="0"/>
              <a:t>와 같게 되면 큐가 가득 차 있다는 것을 의미하게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965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배열로 구현한 선형 큐의 코딩을 </a:t>
            </a:r>
            <a:r>
              <a:rPr lang="ko-KR" altLang="en-US" dirty="0" err="1"/>
              <a:t>설명드리겠습니다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노드에는 데이터 값만 있으며</a:t>
            </a:r>
            <a:endParaRPr lang="en-US" altLang="ko-KR" dirty="0"/>
          </a:p>
          <a:p>
            <a:r>
              <a:rPr lang="ko-KR" altLang="en-US" dirty="0"/>
              <a:t>큐 타입에는 </a:t>
            </a:r>
            <a:r>
              <a:rPr lang="en-US" altLang="ko-KR" dirty="0"/>
              <a:t>~ </a:t>
            </a:r>
            <a:r>
              <a:rPr lang="ko-KR" altLang="en-US" dirty="0"/>
              <a:t>가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큐 생성 함수는 리턴 시켜줄 새로운 큐의 메모리를 할당하고 값 초기화를 합니다</a:t>
            </a:r>
            <a:r>
              <a:rPr lang="en-US" altLang="ko-KR" dirty="0"/>
              <a:t>. </a:t>
            </a:r>
            <a:r>
              <a:rPr lang="ko-KR" altLang="en-US" dirty="0"/>
              <a:t>그 후 큐 크기 설정과 프런트와 </a:t>
            </a:r>
            <a:r>
              <a:rPr lang="ko-KR" altLang="en-US" dirty="0" err="1"/>
              <a:t>리어의</a:t>
            </a:r>
            <a:r>
              <a:rPr lang="ko-KR" altLang="en-US" dirty="0"/>
              <a:t> 위치를 </a:t>
            </a:r>
            <a:r>
              <a:rPr lang="en-US" altLang="ko-KR" dirty="0"/>
              <a:t>-1</a:t>
            </a:r>
            <a:r>
              <a:rPr lang="ko-KR" altLang="en-US" dirty="0"/>
              <a:t>로 초기화 시켜줍니다</a:t>
            </a:r>
            <a:r>
              <a:rPr lang="en-US" altLang="ko-KR" dirty="0"/>
              <a:t>. </a:t>
            </a:r>
            <a:r>
              <a:rPr lang="ko-KR" altLang="en-US" dirty="0"/>
              <a:t>여기서 프론트와 </a:t>
            </a:r>
            <a:r>
              <a:rPr lang="ko-KR" altLang="en-US" dirty="0" err="1"/>
              <a:t>리어의</a:t>
            </a:r>
            <a:r>
              <a:rPr lang="ko-KR" altLang="en-US" dirty="0"/>
              <a:t> 값을 </a:t>
            </a:r>
            <a:r>
              <a:rPr lang="en-US" altLang="ko-KR" dirty="0"/>
              <a:t>-1</a:t>
            </a:r>
            <a:r>
              <a:rPr lang="ko-KR" altLang="en-US" dirty="0"/>
              <a:t>로 초기화 하는 이유는 큐가 비어 있는 상태를 나타내기 위해서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새로운 큐 안에 자료를 저장하는 </a:t>
            </a:r>
            <a:r>
              <a:rPr lang="en-US" altLang="ko-KR" dirty="0" err="1"/>
              <a:t>pData</a:t>
            </a:r>
            <a:r>
              <a:rPr lang="en-US" altLang="ko-KR" dirty="0"/>
              <a:t> </a:t>
            </a:r>
            <a:r>
              <a:rPr lang="ko-KR" altLang="en-US" dirty="0"/>
              <a:t>배열을 메모리 할당 후 </a:t>
            </a:r>
            <a:r>
              <a:rPr lang="en-US" altLang="ko-KR" dirty="0"/>
              <a:t>0 </a:t>
            </a:r>
            <a:r>
              <a:rPr lang="ko-KR" altLang="en-US" dirty="0"/>
              <a:t>으로 초기화 하고 큐를 생성을 마친 뒤 반환합니다</a:t>
            </a:r>
            <a:r>
              <a:rPr lang="en-US" altLang="ko-KR" dirty="0"/>
              <a:t>. </a:t>
            </a:r>
            <a:r>
              <a:rPr lang="ko-KR" altLang="en-US" dirty="0"/>
              <a:t>여기서 </a:t>
            </a:r>
            <a:r>
              <a:rPr lang="ko-KR" altLang="en-US" dirty="0" err="1"/>
              <a:t>리어의</a:t>
            </a:r>
            <a:r>
              <a:rPr lang="ko-KR" altLang="en-US" dirty="0"/>
              <a:t> 마지막 위치 인덱스는 </a:t>
            </a:r>
            <a:r>
              <a:rPr lang="en-US" altLang="ko-KR" dirty="0" err="1"/>
              <a:t>maxCount</a:t>
            </a:r>
            <a:r>
              <a:rPr lang="en-US" altLang="ko-KR" dirty="0"/>
              <a:t> -1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왜냐하면 배열은 </a:t>
            </a:r>
            <a:r>
              <a:rPr lang="en-US" altLang="ko-KR" dirty="0"/>
              <a:t>0</a:t>
            </a:r>
            <a:r>
              <a:rPr lang="ko-KR" altLang="en-US" dirty="0"/>
              <a:t>부터 시작하기 때문에 마지막은 최대 크기에 </a:t>
            </a:r>
            <a:r>
              <a:rPr lang="en-US" altLang="ko-KR" dirty="0"/>
              <a:t>-1 </a:t>
            </a:r>
            <a:r>
              <a:rPr lang="ko-KR" altLang="en-US" dirty="0"/>
              <a:t>한 값과 같기 때문입니다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 err="1"/>
              <a:t>currentCount</a:t>
            </a:r>
            <a:r>
              <a:rPr lang="en-US" altLang="ko-KR" dirty="0"/>
              <a:t> </a:t>
            </a:r>
            <a:r>
              <a:rPr lang="ko-KR" altLang="en-US" dirty="0"/>
              <a:t>가 </a:t>
            </a:r>
            <a:r>
              <a:rPr lang="en-US" altLang="ko-KR" dirty="0" err="1"/>
              <a:t>maxCount</a:t>
            </a:r>
            <a:r>
              <a:rPr lang="ko-KR" altLang="en-US" dirty="0"/>
              <a:t>와 같게 되면 큐가 가득 차 있다는 것을 의미하게 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69612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  <a:p>
            <a:r>
              <a:rPr lang="ko-KR" altLang="en-US" dirty="0" err="1"/>
              <a:t>인큐</a:t>
            </a:r>
            <a:r>
              <a:rPr lang="ko-KR" altLang="en-US" dirty="0"/>
              <a:t> 함수는 큐가 존재하는지 확인하고 큐가 꽉 찼는지 점검 한 뒤 </a:t>
            </a:r>
            <a:r>
              <a:rPr lang="ko-KR" altLang="en-US" dirty="0" err="1"/>
              <a:t>리어</a:t>
            </a:r>
            <a:r>
              <a:rPr lang="ko-KR" altLang="en-US" dirty="0"/>
              <a:t> 위치를 증가시켜주고 그 증가시켜준 </a:t>
            </a:r>
            <a:r>
              <a:rPr lang="ko-KR" altLang="en-US" dirty="0" err="1"/>
              <a:t>리어</a:t>
            </a:r>
            <a:r>
              <a:rPr lang="ko-KR" altLang="en-US" dirty="0"/>
              <a:t> 위치에 새로 받은 데이터를 추가 합니다</a:t>
            </a:r>
            <a:r>
              <a:rPr lang="en-US" altLang="ko-KR" dirty="0"/>
              <a:t>. </a:t>
            </a:r>
            <a:r>
              <a:rPr lang="ko-KR" altLang="en-US" dirty="0"/>
              <a:t>그 후 현재 자료 개수를 증가 시킵니다</a:t>
            </a:r>
            <a:r>
              <a:rPr lang="en-US" altLang="ko-KR" dirty="0"/>
              <a:t>. </a:t>
            </a:r>
            <a:r>
              <a:rPr lang="ko-KR" altLang="en-US" dirty="0"/>
              <a:t>만약 큐가 꽉 </a:t>
            </a:r>
            <a:r>
              <a:rPr lang="ko-KR" altLang="en-US" dirty="0" err="1"/>
              <a:t>차있다면</a:t>
            </a:r>
            <a:r>
              <a:rPr lang="ko-KR" altLang="en-US" dirty="0"/>
              <a:t> 프린트 문을 출력시키게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66039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디큐</a:t>
            </a:r>
            <a:r>
              <a:rPr lang="ko-KR" altLang="en-US" dirty="0"/>
              <a:t> 연산 함수는 큐가 비어 있는지 점검한 뒤 프런트 위치를 증가시키고 리턴 노드의 데이터에 현재 프런트 데이터를 저장시킵니다</a:t>
            </a:r>
            <a:r>
              <a:rPr lang="en-US" altLang="ko-KR" dirty="0"/>
              <a:t>. </a:t>
            </a:r>
            <a:r>
              <a:rPr lang="ko-KR" altLang="en-US" dirty="0"/>
              <a:t>그후 현재 개수를 </a:t>
            </a:r>
            <a:r>
              <a:rPr lang="en-US" altLang="ko-KR" dirty="0"/>
              <a:t>1</a:t>
            </a:r>
            <a:r>
              <a:rPr lang="ko-KR" altLang="en-US" dirty="0"/>
              <a:t>개 감소시켜줍니다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8904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큐가 </a:t>
            </a:r>
            <a:r>
              <a:rPr lang="ko-KR" altLang="en-US" dirty="0" err="1"/>
              <a:t>비어있는지</a:t>
            </a:r>
            <a:r>
              <a:rPr lang="ko-KR" altLang="en-US" dirty="0"/>
              <a:t> 점검하는 함수는 큐의 현재 개수가 </a:t>
            </a:r>
            <a:r>
              <a:rPr lang="en-US" altLang="ko-KR" dirty="0"/>
              <a:t>0</a:t>
            </a:r>
            <a:r>
              <a:rPr lang="ko-KR" altLang="en-US" dirty="0"/>
              <a:t> 이면 </a:t>
            </a:r>
            <a:r>
              <a:rPr lang="en-US" altLang="ko-KR" dirty="0"/>
              <a:t>ret</a:t>
            </a:r>
            <a:r>
              <a:rPr lang="ko-KR" altLang="en-US" dirty="0"/>
              <a:t>을 </a:t>
            </a:r>
            <a:r>
              <a:rPr lang="en-US" altLang="ko-KR" dirty="0"/>
              <a:t>1</a:t>
            </a:r>
            <a:r>
              <a:rPr lang="ko-KR" altLang="en-US" dirty="0"/>
              <a:t>로 반환 시킵니다</a:t>
            </a:r>
            <a:r>
              <a:rPr lang="en-US" altLang="ko-KR" dirty="0"/>
              <a:t>. </a:t>
            </a:r>
            <a:r>
              <a:rPr lang="ko-KR" altLang="en-US" dirty="0"/>
              <a:t>그리고 </a:t>
            </a:r>
            <a:r>
              <a:rPr lang="en-US" altLang="ko-KR" dirty="0"/>
              <a:t>Peek </a:t>
            </a:r>
            <a:r>
              <a:rPr lang="ko-KR" altLang="en-US" dirty="0"/>
              <a:t>연산은 </a:t>
            </a:r>
            <a:r>
              <a:rPr lang="en-US" altLang="ko-KR" dirty="0"/>
              <a:t>front</a:t>
            </a:r>
            <a:r>
              <a:rPr lang="ko-KR" altLang="en-US" dirty="0"/>
              <a:t>를 </a:t>
            </a:r>
            <a:r>
              <a:rPr lang="en-US" altLang="ko-KR" dirty="0"/>
              <a:t>1 </a:t>
            </a:r>
            <a:r>
              <a:rPr lang="ko-KR" altLang="en-US" dirty="0"/>
              <a:t>더해준 위치의 값을 리턴 노드에 저장한 뒤 리턴 노드를 반환 시킵니다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B3A6F6B-22E0-403F-93B6-9D1F38018D47}" type="slidenum">
              <a:rPr lang="ko-KR" altLang="en-US" smtClean="0"/>
              <a:pPr lvl="0">
                <a:defRPr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8737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BEC6CA-7067-43B1-86A7-CEF7FF3B1D59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2FEF44-08DB-41C8-BC2D-D86470C8665C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C1678-024E-48AB-A1C5-9D9042080050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AC5662-DCD4-471E-8FFC-06B880C5B780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4C837B-F2BA-45E4-A8AB-398A8E20FA66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A2357B-0761-488D-BAB2-A54E253F6CEC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403636-DD00-4658-95E0-72A258C255E5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92D2BE-E0C8-48D1-B841-52CBACE79707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1E52FD-189E-4E71-BEE1-BFBF0C1722B8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9CC682-5D4D-4E55-839E-DC14E74E9748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577529-E26E-4D0D-9E93-442838BB5A60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A3FCA2-566D-407A-B656-D32621A827D3}" type="datetime1">
              <a:rPr lang="ko-KR" altLang="en-US" smtClean="0"/>
              <a:t>2019. 5. 30.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EDD84E-25D4-4983-8AA1-2863C96F08D9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push dir="u"/>
  </p:transition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800658" y="892528"/>
            <a:ext cx="91293" cy="543058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 sz="2800"/>
          </a:p>
        </p:txBody>
      </p:sp>
      <p:sp>
        <p:nvSpPr>
          <p:cNvPr id="9" name="TextBox 8"/>
          <p:cNvSpPr txBox="1"/>
          <p:nvPr/>
        </p:nvSpPr>
        <p:spPr>
          <a:xfrm>
            <a:off x="881436" y="771550"/>
            <a:ext cx="8022876" cy="523220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Data Structure Seminar</a:t>
            </a:r>
            <a:endParaRPr lang="ko-KR" altLang="en-US" sz="2800" b="1" spc="-15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6156176" y="4431377"/>
            <a:ext cx="2669635" cy="307777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400" b="1" spc="-15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이상민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39666" y="1203598"/>
            <a:ext cx="5256584" cy="276999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1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Chapter 7. </a:t>
            </a:r>
            <a:r>
              <a:rPr lang="ko-KR" altLang="en-US" sz="1200" b="1" spc="-15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00A2338-54FB-434F-AB90-719022F57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A3AECE-56A7-4A59-B20B-30FE34AC5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F7A240A-E80D-ED44-A20A-B46DC55329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36812" y="1554941"/>
            <a:ext cx="5670376" cy="2033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02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E2234AC0-70B4-4BE1-A79B-A1FAF4EAF1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11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5D21A2D-BAC8-4343-A417-4957816EA5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00185" y="944174"/>
            <a:ext cx="3967298" cy="3925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956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867894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AF4E8BDD-D829-4A84-88C2-87E3D3D3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93068" y="1131590"/>
            <a:ext cx="6591300" cy="1019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2D3C523-EF04-40D5-89C3-A0A90CC6D32F}"/>
              </a:ext>
            </a:extLst>
          </p:cNvPr>
          <p:cNvSpPr txBox="1"/>
          <p:nvPr/>
        </p:nvSpPr>
        <p:spPr>
          <a:xfrm>
            <a:off x="755576" y="915566"/>
            <a:ext cx="404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선형 큐의 문제점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0783CC5-6C70-4D2D-87B3-4504C6CD79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8483" y="2736349"/>
            <a:ext cx="2025845" cy="213965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FD6AA56-83BD-4326-AC63-090A38123D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26075" y="2782344"/>
            <a:ext cx="2059116" cy="2047667"/>
          </a:xfrm>
          <a:prstGeom prst="rect">
            <a:avLst/>
          </a:prstGeom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AF645F38-BE4C-4FAE-8ED4-571666D341C7}"/>
              </a:ext>
            </a:extLst>
          </p:cNvPr>
          <p:cNvSpPr/>
          <p:nvPr/>
        </p:nvSpPr>
        <p:spPr>
          <a:xfrm>
            <a:off x="4152909" y="3554149"/>
            <a:ext cx="1152128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2600CD-39BC-422A-9886-A28321AA2ABB}"/>
              </a:ext>
            </a:extLst>
          </p:cNvPr>
          <p:cNvSpPr txBox="1"/>
          <p:nvPr/>
        </p:nvSpPr>
        <p:spPr>
          <a:xfrm>
            <a:off x="745956" y="2377212"/>
            <a:ext cx="40420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원형 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BF40401-7A38-481D-ACD9-4C6EDCBE9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569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B1E257-3F70-436A-9F68-49C05B0A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13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4A306E6-A759-DE4F-A145-DCEDA6475B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05880" y="1549737"/>
            <a:ext cx="6732240" cy="224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664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D0A1813E-6A1B-4E53-BB9D-12FF26471709}"/>
              </a:ext>
            </a:extLst>
          </p:cNvPr>
          <p:cNvGraphicFramePr>
            <a:graphicFrameLocks noGrp="1"/>
          </p:cNvGraphicFramePr>
          <p:nvPr/>
        </p:nvGraphicFramePr>
        <p:xfrm>
          <a:off x="5076056" y="1707654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5BA3D3BA-4C96-46B7-9C31-CF492A6818BC}"/>
              </a:ext>
            </a:extLst>
          </p:cNvPr>
          <p:cNvSpPr/>
          <p:nvPr/>
        </p:nvSpPr>
        <p:spPr>
          <a:xfrm>
            <a:off x="6320963" y="1332042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46658B-CF7D-4C97-B1E1-F252CD21CB45}"/>
              </a:ext>
            </a:extLst>
          </p:cNvPr>
          <p:cNvSpPr txBox="1"/>
          <p:nvPr/>
        </p:nvSpPr>
        <p:spPr>
          <a:xfrm>
            <a:off x="5996927" y="942278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14B1CFB-5475-4531-81DB-759AF917A6B2}"/>
              </a:ext>
            </a:extLst>
          </p:cNvPr>
          <p:cNvSpPr txBox="1"/>
          <p:nvPr/>
        </p:nvSpPr>
        <p:spPr>
          <a:xfrm>
            <a:off x="5004048" y="92723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6" name="화살표: 아래쪽 35">
            <a:extLst>
              <a:ext uri="{FF2B5EF4-FFF2-40B4-BE49-F238E27FC236}">
                <a16:creationId xmlns:a16="http://schemas.microsoft.com/office/drawing/2014/main" id="{61AB870E-4080-44C7-9EEC-DAFB5E54FDA0}"/>
              </a:ext>
            </a:extLst>
          </p:cNvPr>
          <p:cNvSpPr/>
          <p:nvPr/>
        </p:nvSpPr>
        <p:spPr>
          <a:xfrm>
            <a:off x="6853493" y="2678056"/>
            <a:ext cx="297554" cy="59510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3BA6F434-BF41-4425-83B4-19C6B1811F89}"/>
              </a:ext>
            </a:extLst>
          </p:cNvPr>
          <p:cNvGraphicFramePr>
            <a:graphicFrameLocks noGrp="1"/>
          </p:cNvGraphicFramePr>
          <p:nvPr/>
        </p:nvGraphicFramePr>
        <p:xfrm>
          <a:off x="5093359" y="4257247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419CC112-DC80-4463-B232-C4F1A1F8B639}"/>
              </a:ext>
            </a:extLst>
          </p:cNvPr>
          <p:cNvSpPr/>
          <p:nvPr/>
        </p:nvSpPr>
        <p:spPr>
          <a:xfrm>
            <a:off x="6336196" y="385492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화살표: 아래쪽 38">
            <a:extLst>
              <a:ext uri="{FF2B5EF4-FFF2-40B4-BE49-F238E27FC236}">
                <a16:creationId xmlns:a16="http://schemas.microsoft.com/office/drawing/2014/main" id="{D3EA522C-74C0-463E-BF8C-9A992EEBDE4B}"/>
              </a:ext>
            </a:extLst>
          </p:cNvPr>
          <p:cNvSpPr/>
          <p:nvPr/>
        </p:nvSpPr>
        <p:spPr>
          <a:xfrm>
            <a:off x="5392277" y="385492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F67C99-3D05-44C0-8BEB-A1ED64C9866B}"/>
              </a:ext>
            </a:extLst>
          </p:cNvPr>
          <p:cNvSpPr txBox="1"/>
          <p:nvPr/>
        </p:nvSpPr>
        <p:spPr>
          <a:xfrm>
            <a:off x="6012160" y="346515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9A87D63-D48F-45EE-8B95-F23CE4E7FCAD}"/>
              </a:ext>
            </a:extLst>
          </p:cNvPr>
          <p:cNvSpPr txBox="1"/>
          <p:nvPr/>
        </p:nvSpPr>
        <p:spPr>
          <a:xfrm>
            <a:off x="5068241" y="346515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3" name="화살표: 아래쪽 42">
            <a:extLst>
              <a:ext uri="{FF2B5EF4-FFF2-40B4-BE49-F238E27FC236}">
                <a16:creationId xmlns:a16="http://schemas.microsoft.com/office/drawing/2014/main" id="{439E16F8-8699-48BB-BC88-7C6D2CEE5573}"/>
              </a:ext>
            </a:extLst>
          </p:cNvPr>
          <p:cNvSpPr/>
          <p:nvPr/>
        </p:nvSpPr>
        <p:spPr>
          <a:xfrm>
            <a:off x="8235256" y="1305330"/>
            <a:ext cx="360040" cy="28803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5C52159-A121-4DE9-8D69-9F000127C2D2}"/>
              </a:ext>
            </a:extLst>
          </p:cNvPr>
          <p:cNvSpPr txBox="1"/>
          <p:nvPr/>
        </p:nvSpPr>
        <p:spPr>
          <a:xfrm>
            <a:off x="7911220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Rear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화살표: U자형 4">
            <a:extLst>
              <a:ext uri="{FF2B5EF4-FFF2-40B4-BE49-F238E27FC236}">
                <a16:creationId xmlns:a16="http://schemas.microsoft.com/office/drawing/2014/main" id="{48EB9427-C281-4603-9967-5CDC50E508FE}"/>
              </a:ext>
            </a:extLst>
          </p:cNvPr>
          <p:cNvSpPr/>
          <p:nvPr/>
        </p:nvSpPr>
        <p:spPr>
          <a:xfrm rot="10800000">
            <a:off x="5338917" y="2088996"/>
            <a:ext cx="3541340" cy="46166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화살표: 아래쪽 44">
            <a:extLst>
              <a:ext uri="{FF2B5EF4-FFF2-40B4-BE49-F238E27FC236}">
                <a16:creationId xmlns:a16="http://schemas.microsoft.com/office/drawing/2014/main" id="{561EB9A7-EA4C-4189-9465-DCC385DD57F3}"/>
              </a:ext>
            </a:extLst>
          </p:cNvPr>
          <p:cNvSpPr/>
          <p:nvPr/>
        </p:nvSpPr>
        <p:spPr>
          <a:xfrm>
            <a:off x="5315525" y="1302904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2B1E257-3F70-436A-9F68-49C05B0A2C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6B7043F-F808-A44D-9FDD-A255F6CD9A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331" y="1451850"/>
            <a:ext cx="4610171" cy="25470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500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연결선: 꺾임 3">
            <a:extLst>
              <a:ext uri="{FF2B5EF4-FFF2-40B4-BE49-F238E27FC236}">
                <a16:creationId xmlns:a16="http://schemas.microsoft.com/office/drawing/2014/main" id="{D56B77B1-4434-48BC-9CDF-5B5FC078B028}"/>
              </a:ext>
            </a:extLst>
          </p:cNvPr>
          <p:cNvCxnSpPr>
            <a:cxnSpLocks/>
            <a:endCxn id="11" idx="1"/>
          </p:cNvCxnSpPr>
          <p:nvPr/>
        </p:nvCxnSpPr>
        <p:spPr>
          <a:xfrm rot="10800000" flipV="1">
            <a:off x="6122560" y="3867894"/>
            <a:ext cx="1370508" cy="783104"/>
          </a:xfrm>
          <a:prstGeom prst="bentConnector3">
            <a:avLst>
              <a:gd name="adj1" fmla="val 13891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578950F7-E2F9-47EA-B267-AC41F99CAB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7807113"/>
              </p:ext>
            </p:extLst>
          </p:nvPr>
        </p:nvGraphicFramePr>
        <p:xfrm>
          <a:off x="5076056" y="1059582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31" name="화살표: 아래쪽 30">
            <a:extLst>
              <a:ext uri="{FF2B5EF4-FFF2-40B4-BE49-F238E27FC236}">
                <a16:creationId xmlns:a16="http://schemas.microsoft.com/office/drawing/2014/main" id="{6562DDAA-78EE-4E1F-B888-8CB86B3E33F4}"/>
              </a:ext>
            </a:extLst>
          </p:cNvPr>
          <p:cNvSpPr/>
          <p:nvPr/>
        </p:nvSpPr>
        <p:spPr>
          <a:xfrm>
            <a:off x="5328084" y="657258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249E58F0-99FA-4BBC-A891-E276B208C2DD}"/>
              </a:ext>
            </a:extLst>
          </p:cNvPr>
          <p:cNvSpPr txBox="1"/>
          <p:nvPr/>
        </p:nvSpPr>
        <p:spPr>
          <a:xfrm>
            <a:off x="5004048" y="26749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1C4F5CC-1DBD-4F74-A918-80831EC5F7E9}"/>
              </a:ext>
            </a:extLst>
          </p:cNvPr>
          <p:cNvSpPr txBox="1"/>
          <p:nvPr/>
        </p:nvSpPr>
        <p:spPr>
          <a:xfrm>
            <a:off x="6012160" y="26749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5" name="화살표: 아래쪽 34">
            <a:extLst>
              <a:ext uri="{FF2B5EF4-FFF2-40B4-BE49-F238E27FC236}">
                <a16:creationId xmlns:a16="http://schemas.microsoft.com/office/drawing/2014/main" id="{FB63EB67-DA02-4F4A-AC20-03A79B412936}"/>
              </a:ext>
            </a:extLst>
          </p:cNvPr>
          <p:cNvSpPr/>
          <p:nvPr/>
        </p:nvSpPr>
        <p:spPr>
          <a:xfrm>
            <a:off x="6853493" y="2029984"/>
            <a:ext cx="297554" cy="595107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6" name="표 35">
            <a:extLst>
              <a:ext uri="{FF2B5EF4-FFF2-40B4-BE49-F238E27FC236}">
                <a16:creationId xmlns:a16="http://schemas.microsoft.com/office/drawing/2014/main" id="{4E31E62C-789F-4B6B-8AE1-9B90E36A60E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8313262"/>
              </p:ext>
            </p:extLst>
          </p:nvPr>
        </p:nvGraphicFramePr>
        <p:xfrm>
          <a:off x="5093359" y="3609175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37" name="화살표: 아래쪽 36">
            <a:extLst>
              <a:ext uri="{FF2B5EF4-FFF2-40B4-BE49-F238E27FC236}">
                <a16:creationId xmlns:a16="http://schemas.microsoft.com/office/drawing/2014/main" id="{03788CBA-6C9B-43F8-BEAE-5FFC24F95A04}"/>
              </a:ext>
            </a:extLst>
          </p:cNvPr>
          <p:cNvSpPr/>
          <p:nvPr/>
        </p:nvSpPr>
        <p:spPr>
          <a:xfrm>
            <a:off x="5400092" y="3206851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화살표: 아래쪽 37">
            <a:extLst>
              <a:ext uri="{FF2B5EF4-FFF2-40B4-BE49-F238E27FC236}">
                <a16:creationId xmlns:a16="http://schemas.microsoft.com/office/drawing/2014/main" id="{3677CAFF-F63B-4511-B576-6589ADBBF274}"/>
              </a:ext>
            </a:extLst>
          </p:cNvPr>
          <p:cNvSpPr/>
          <p:nvPr/>
        </p:nvSpPr>
        <p:spPr>
          <a:xfrm>
            <a:off x="6336196" y="3206851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9DB77E84-C159-4F1A-A80F-64C36398CC11}"/>
              </a:ext>
            </a:extLst>
          </p:cNvPr>
          <p:cNvSpPr txBox="1"/>
          <p:nvPr/>
        </p:nvSpPr>
        <p:spPr>
          <a:xfrm>
            <a:off x="5076056" y="28170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D628879-47E7-44E7-920A-30618DD93F2B}"/>
              </a:ext>
            </a:extLst>
          </p:cNvPr>
          <p:cNvSpPr txBox="1"/>
          <p:nvPr/>
        </p:nvSpPr>
        <p:spPr>
          <a:xfrm>
            <a:off x="6012160" y="2817087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A48F47C3-9DFD-4554-A370-342D1E106F06}"/>
              </a:ext>
            </a:extLst>
          </p:cNvPr>
          <p:cNvSpPr/>
          <p:nvPr/>
        </p:nvSpPr>
        <p:spPr>
          <a:xfrm>
            <a:off x="8208404" y="657258"/>
            <a:ext cx="360040" cy="288032"/>
          </a:xfrm>
          <a:prstGeom prst="downArrow">
            <a:avLst/>
          </a:prstGeom>
          <a:solidFill>
            <a:schemeClr val="bg2">
              <a:lumMod val="90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4F43953-A7A9-4E51-977F-D42CCAC1CD89}"/>
              </a:ext>
            </a:extLst>
          </p:cNvPr>
          <p:cNvSpPr txBox="1"/>
          <p:nvPr/>
        </p:nvSpPr>
        <p:spPr>
          <a:xfrm>
            <a:off x="7884368" y="267494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90000"/>
                  </a:schemeClr>
                </a:solidFill>
              </a:rPr>
              <a:t>Front</a:t>
            </a:r>
            <a:endParaRPr lang="ko-KR" altLang="en-US" dirty="0">
              <a:solidFill>
                <a:schemeClr val="bg2">
                  <a:lumMod val="90000"/>
                </a:schemeClr>
              </a:solidFill>
            </a:endParaRPr>
          </a:p>
        </p:txBody>
      </p:sp>
      <p:sp>
        <p:nvSpPr>
          <p:cNvPr id="43" name="화살표: U자형 42">
            <a:extLst>
              <a:ext uri="{FF2B5EF4-FFF2-40B4-BE49-F238E27FC236}">
                <a16:creationId xmlns:a16="http://schemas.microsoft.com/office/drawing/2014/main" id="{E022FF73-E080-470E-A0FD-3A738A312377}"/>
              </a:ext>
            </a:extLst>
          </p:cNvPr>
          <p:cNvSpPr/>
          <p:nvPr/>
        </p:nvSpPr>
        <p:spPr>
          <a:xfrm rot="10800000">
            <a:off x="5362362" y="1440922"/>
            <a:ext cx="3514488" cy="461665"/>
          </a:xfrm>
          <a:prstGeom prst="utur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화살표: 아래쪽 43">
            <a:extLst>
              <a:ext uri="{FF2B5EF4-FFF2-40B4-BE49-F238E27FC236}">
                <a16:creationId xmlns:a16="http://schemas.microsoft.com/office/drawing/2014/main" id="{C7BA666F-25C5-4DE1-9034-CEBC8AC28847}"/>
              </a:ext>
            </a:extLst>
          </p:cNvPr>
          <p:cNvSpPr/>
          <p:nvPr/>
        </p:nvSpPr>
        <p:spPr>
          <a:xfrm>
            <a:off x="6323637" y="643164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482738-2A0B-40E3-9B38-0E77D7ACD225}"/>
              </a:ext>
            </a:extLst>
          </p:cNvPr>
          <p:cNvSpPr/>
          <p:nvPr/>
        </p:nvSpPr>
        <p:spPr>
          <a:xfrm>
            <a:off x="6122560" y="4391856"/>
            <a:ext cx="1165369" cy="51828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FC5FBEE-2297-4C05-9D3E-E111C326E5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15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290345-AFE7-8D4B-88F6-611C8E9368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6127" y="1428914"/>
            <a:ext cx="4980163" cy="263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99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4461497-CDDD-426D-A5B8-1D724EC2D5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222EAA26-6A84-2747-B6EA-0C1914855A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703" y="1609619"/>
            <a:ext cx="4502031" cy="2117556"/>
          </a:xfrm>
          <a:prstGeom prst="rect">
            <a:avLst/>
          </a:prstGeom>
        </p:spPr>
      </p:pic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1B7D26DF-ECDA-774C-A238-B254EC7AA2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6575009"/>
              </p:ext>
            </p:extLst>
          </p:nvPr>
        </p:nvGraphicFramePr>
        <p:xfrm>
          <a:off x="5076056" y="2411765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A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14" name="화살표: 아래쪽 30">
            <a:extLst>
              <a:ext uri="{FF2B5EF4-FFF2-40B4-BE49-F238E27FC236}">
                <a16:creationId xmlns:a16="http://schemas.microsoft.com/office/drawing/2014/main" id="{090B9928-40DA-8045-872E-FDFFBD6DE15D}"/>
              </a:ext>
            </a:extLst>
          </p:cNvPr>
          <p:cNvSpPr/>
          <p:nvPr/>
        </p:nvSpPr>
        <p:spPr>
          <a:xfrm>
            <a:off x="6320963" y="203615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417980-F1B3-D144-937C-17DF180091B2}"/>
              </a:ext>
            </a:extLst>
          </p:cNvPr>
          <p:cNvSpPr txBox="1"/>
          <p:nvPr/>
        </p:nvSpPr>
        <p:spPr>
          <a:xfrm>
            <a:off x="5996927" y="164638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223B33-D961-B142-8D9C-9EF101B37CBA}"/>
              </a:ext>
            </a:extLst>
          </p:cNvPr>
          <p:cNvSpPr txBox="1"/>
          <p:nvPr/>
        </p:nvSpPr>
        <p:spPr>
          <a:xfrm>
            <a:off x="5996927" y="978335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7" name="화살표: 아래쪽 44">
            <a:extLst>
              <a:ext uri="{FF2B5EF4-FFF2-40B4-BE49-F238E27FC236}">
                <a16:creationId xmlns:a16="http://schemas.microsoft.com/office/drawing/2014/main" id="{DEBC885E-7E86-8D40-A0F2-97B750525007}"/>
              </a:ext>
            </a:extLst>
          </p:cNvPr>
          <p:cNvSpPr/>
          <p:nvPr/>
        </p:nvSpPr>
        <p:spPr>
          <a:xfrm>
            <a:off x="6308404" y="1354005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2052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원형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004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8162A7C-8DF7-4E5A-B6CB-663C45E0B1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17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3ABAC1-BE79-DD42-8846-2C49266E0B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834" y="1493377"/>
            <a:ext cx="4029927" cy="284653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03B7E80-9D6A-0E48-ADAE-71B2DD7FD2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8240" y="1472043"/>
            <a:ext cx="3776644" cy="28465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1059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연결선: 꺾임 40">
            <a:extLst>
              <a:ext uri="{FF2B5EF4-FFF2-40B4-BE49-F238E27FC236}">
                <a16:creationId xmlns:a16="http://schemas.microsoft.com/office/drawing/2014/main" id="{8469210F-9906-4847-B33A-306C59807AE1}"/>
              </a:ext>
            </a:extLst>
          </p:cNvPr>
          <p:cNvCxnSpPr>
            <a:cxnSpLocks/>
          </p:cNvCxnSpPr>
          <p:nvPr/>
        </p:nvCxnSpPr>
        <p:spPr>
          <a:xfrm flipV="1">
            <a:off x="6444208" y="1844623"/>
            <a:ext cx="1447417" cy="135120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991E14A-E25C-4DCC-AA92-83B4B10772BB}"/>
              </a:ext>
            </a:extLst>
          </p:cNvPr>
          <p:cNvSpPr txBox="1"/>
          <p:nvPr/>
        </p:nvSpPr>
        <p:spPr>
          <a:xfrm>
            <a:off x="683568" y="1153076"/>
            <a:ext cx="303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배열로 구현한 큐의 문제점</a:t>
            </a:r>
          </a:p>
        </p:txBody>
      </p:sp>
      <p:sp>
        <p:nvSpPr>
          <p:cNvPr id="8" name="화살표: 오른쪽 7">
            <a:extLst>
              <a:ext uri="{FF2B5EF4-FFF2-40B4-BE49-F238E27FC236}">
                <a16:creationId xmlns:a16="http://schemas.microsoft.com/office/drawing/2014/main" id="{DF50E07E-F0AD-4D99-8830-32533E24549A}"/>
              </a:ext>
            </a:extLst>
          </p:cNvPr>
          <p:cNvSpPr/>
          <p:nvPr/>
        </p:nvSpPr>
        <p:spPr>
          <a:xfrm>
            <a:off x="4283968" y="2895771"/>
            <a:ext cx="1090692" cy="45163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0F94284-4EE8-469E-9E2F-A9D3227465A2}"/>
              </a:ext>
            </a:extLst>
          </p:cNvPr>
          <p:cNvSpPr txBox="1"/>
          <p:nvPr/>
        </p:nvSpPr>
        <p:spPr>
          <a:xfrm>
            <a:off x="5210452" y="1153076"/>
            <a:ext cx="30339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포인터로 구현한 큐</a:t>
            </a:r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74683360-E688-4E19-A40A-E914A2E004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3330267"/>
              </p:ext>
            </p:extLst>
          </p:nvPr>
        </p:nvGraphicFramePr>
        <p:xfrm>
          <a:off x="517248" y="2759795"/>
          <a:ext cx="3478688" cy="365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69672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869672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869672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869672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25338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7E69F864-1EDA-427A-A14B-DD7F244D3DDA}"/>
              </a:ext>
            </a:extLst>
          </p:cNvPr>
          <p:cNvSpPr/>
          <p:nvPr/>
        </p:nvSpPr>
        <p:spPr>
          <a:xfrm>
            <a:off x="777391" y="2534547"/>
            <a:ext cx="328178" cy="181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81D70071-CE44-4F51-9CF2-B0811B716483}"/>
              </a:ext>
            </a:extLst>
          </p:cNvPr>
          <p:cNvSpPr/>
          <p:nvPr/>
        </p:nvSpPr>
        <p:spPr>
          <a:xfrm>
            <a:off x="3401073" y="2499316"/>
            <a:ext cx="328178" cy="18121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75BEC07-AB8D-4D14-B7B1-9D09537D625C}"/>
              </a:ext>
            </a:extLst>
          </p:cNvPr>
          <p:cNvSpPr txBox="1"/>
          <p:nvPr/>
        </p:nvSpPr>
        <p:spPr>
          <a:xfrm>
            <a:off x="484749" y="2165215"/>
            <a:ext cx="9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552CAA5-CB61-4C13-B7BD-C891EFD6FD14}"/>
              </a:ext>
            </a:extLst>
          </p:cNvPr>
          <p:cNvSpPr txBox="1"/>
          <p:nvPr/>
        </p:nvSpPr>
        <p:spPr>
          <a:xfrm>
            <a:off x="3077037" y="2139702"/>
            <a:ext cx="918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5649C0B8-8A99-480B-9478-BCA72A2A4ECD}"/>
              </a:ext>
            </a:extLst>
          </p:cNvPr>
          <p:cNvCxnSpPr>
            <a:cxnSpLocks/>
          </p:cNvCxnSpPr>
          <p:nvPr/>
        </p:nvCxnSpPr>
        <p:spPr>
          <a:xfrm flipV="1">
            <a:off x="3563888" y="3075806"/>
            <a:ext cx="0" cy="9361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A1AEAF-90C9-452D-A026-0CA9B4E02CF1}"/>
              </a:ext>
            </a:extLst>
          </p:cNvPr>
          <p:cNvSpPr/>
          <p:nvPr/>
        </p:nvSpPr>
        <p:spPr>
          <a:xfrm>
            <a:off x="3032433" y="4011910"/>
            <a:ext cx="1062909" cy="3657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Data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2347C69-0EC9-4163-86E6-B3FF04AEFEE1}"/>
              </a:ext>
            </a:extLst>
          </p:cNvPr>
          <p:cNvSpPr txBox="1"/>
          <p:nvPr/>
        </p:nvSpPr>
        <p:spPr>
          <a:xfrm>
            <a:off x="2686788" y="3395389"/>
            <a:ext cx="106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2"/>
                </a:solidFill>
              </a:rPr>
              <a:t>Error !!</a:t>
            </a:r>
            <a:endParaRPr lang="ko-KR" altLang="en-US" dirty="0">
              <a:solidFill>
                <a:schemeClr val="accent2"/>
              </a:solidFill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FCBC38A-FA9C-4B5D-AA21-A2CC9D6076C8}"/>
              </a:ext>
            </a:extLst>
          </p:cNvPr>
          <p:cNvSpPr/>
          <p:nvPr/>
        </p:nvSpPr>
        <p:spPr>
          <a:xfrm>
            <a:off x="7891625" y="1672864"/>
            <a:ext cx="756812" cy="336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04DC3EA-CBA0-4E2C-BB42-6BC0CF9B6F33}"/>
              </a:ext>
            </a:extLst>
          </p:cNvPr>
          <p:cNvSpPr/>
          <p:nvPr/>
        </p:nvSpPr>
        <p:spPr>
          <a:xfrm>
            <a:off x="7891625" y="3843427"/>
            <a:ext cx="756812" cy="33696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graphicFrame>
        <p:nvGraphicFramePr>
          <p:cNvPr id="37" name="표 36">
            <a:extLst>
              <a:ext uri="{FF2B5EF4-FFF2-40B4-BE49-F238E27FC236}">
                <a16:creationId xmlns:a16="http://schemas.microsoft.com/office/drawing/2014/main" id="{D490C7F4-3D80-448C-9F15-1BBDD92BFAF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5697312"/>
              </p:ext>
            </p:extLst>
          </p:nvPr>
        </p:nvGraphicFramePr>
        <p:xfrm>
          <a:off x="5724128" y="2708150"/>
          <a:ext cx="918899" cy="975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918899">
                  <a:extLst>
                    <a:ext uri="{9D8B030D-6E8A-4147-A177-3AD203B41FA5}">
                      <a16:colId xmlns:a16="http://schemas.microsoft.com/office/drawing/2014/main" val="1961370821"/>
                    </a:ext>
                  </a:extLst>
                </a:gridCol>
              </a:tblGrid>
              <a:tr h="24451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Queue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16645"/>
                  </a:ext>
                </a:extLst>
              </a:tr>
              <a:tr h="203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Rear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20864"/>
                  </a:ext>
                </a:extLst>
              </a:tr>
              <a:tr h="20376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Front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7481"/>
                  </a:ext>
                </a:extLst>
              </a:tr>
            </a:tbl>
          </a:graphicData>
        </a:graphic>
      </p:graphicFrame>
      <p:cxnSp>
        <p:nvCxnSpPr>
          <p:cNvPr id="39" name="연결선: 꺾임 38">
            <a:extLst>
              <a:ext uri="{FF2B5EF4-FFF2-40B4-BE49-F238E27FC236}">
                <a16:creationId xmlns:a16="http://schemas.microsoft.com/office/drawing/2014/main" id="{F1A07DF9-6955-41A4-8B98-BFB0642E7A10}"/>
              </a:ext>
            </a:extLst>
          </p:cNvPr>
          <p:cNvCxnSpPr>
            <a:cxnSpLocks/>
            <a:endCxn id="36" idx="1"/>
          </p:cNvCxnSpPr>
          <p:nvPr/>
        </p:nvCxnSpPr>
        <p:spPr>
          <a:xfrm>
            <a:off x="6643028" y="3544823"/>
            <a:ext cx="1248597" cy="467087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651847DC-E4DE-438C-AFA1-B07EF299AD28}"/>
              </a:ext>
            </a:extLst>
          </p:cNvPr>
          <p:cNvCxnSpPr>
            <a:cxnSpLocks/>
          </p:cNvCxnSpPr>
          <p:nvPr/>
        </p:nvCxnSpPr>
        <p:spPr>
          <a:xfrm flipV="1">
            <a:off x="8270031" y="3291831"/>
            <a:ext cx="0" cy="5515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BA0289F-0167-49D3-B1B6-8F4FBDECFE74}"/>
              </a:ext>
            </a:extLst>
          </p:cNvPr>
          <p:cNvCxnSpPr>
            <a:cxnSpLocks/>
          </p:cNvCxnSpPr>
          <p:nvPr/>
        </p:nvCxnSpPr>
        <p:spPr>
          <a:xfrm flipV="1">
            <a:off x="8270031" y="2009829"/>
            <a:ext cx="0" cy="487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7" name="타원 56">
            <a:extLst>
              <a:ext uri="{FF2B5EF4-FFF2-40B4-BE49-F238E27FC236}">
                <a16:creationId xmlns:a16="http://schemas.microsoft.com/office/drawing/2014/main" id="{6B56BD03-B0C3-4F17-B8F5-85B0B1ACE04D}"/>
              </a:ext>
            </a:extLst>
          </p:cNvPr>
          <p:cNvSpPr/>
          <p:nvPr/>
        </p:nvSpPr>
        <p:spPr>
          <a:xfrm>
            <a:off x="8225425" y="3003798"/>
            <a:ext cx="89213" cy="95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타원 57">
            <a:extLst>
              <a:ext uri="{FF2B5EF4-FFF2-40B4-BE49-F238E27FC236}">
                <a16:creationId xmlns:a16="http://schemas.microsoft.com/office/drawing/2014/main" id="{30A2CE29-CD94-494B-ADC8-DD70A1995C0D}"/>
              </a:ext>
            </a:extLst>
          </p:cNvPr>
          <p:cNvSpPr/>
          <p:nvPr/>
        </p:nvSpPr>
        <p:spPr>
          <a:xfrm>
            <a:off x="8225425" y="2859782"/>
            <a:ext cx="89213" cy="95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DE7AE47-BF5B-4058-B081-A42DE8D52805}"/>
              </a:ext>
            </a:extLst>
          </p:cNvPr>
          <p:cNvSpPr/>
          <p:nvPr/>
        </p:nvSpPr>
        <p:spPr>
          <a:xfrm>
            <a:off x="8225425" y="2715766"/>
            <a:ext cx="89213" cy="95084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0ED0A68-AD7B-4E60-8C1E-B4ADABBB14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2641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587E57-8A45-490A-87F0-953B7BAFE2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19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96167D0-C931-2942-83E9-77081249E3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394" y="1347614"/>
            <a:ext cx="4164420" cy="295137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BF04142-07DF-2346-B8CD-99CBEDC3EF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4505" y="945699"/>
            <a:ext cx="3913015" cy="3353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024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큐란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001</a:t>
            </a:r>
          </a:p>
        </p:txBody>
      </p:sp>
      <p:grpSp>
        <p:nvGrpSpPr>
          <p:cNvPr id="31" name="그룹 32"/>
          <p:cNvGrpSpPr/>
          <p:nvPr/>
        </p:nvGrpSpPr>
        <p:grpSpPr>
          <a:xfrm>
            <a:off x="683567" y="980728"/>
            <a:ext cx="2253700" cy="369332"/>
            <a:chOff x="693317" y="796402"/>
            <a:chExt cx="4850122" cy="416483"/>
          </a:xfrm>
        </p:grpSpPr>
        <p:sp>
          <p:nvSpPr>
            <p:cNvPr id="32" name="TextBox 33"/>
            <p:cNvSpPr txBox="1"/>
            <p:nvPr/>
          </p:nvSpPr>
          <p:spPr>
            <a:xfrm>
              <a:off x="1183679" y="796402"/>
              <a:ext cx="4359760" cy="41648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큐</a:t>
              </a:r>
              <a:endParaRPr lang="en-US" altLang="ko-KR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3" name="직사각형 34"/>
            <p:cNvSpPr/>
            <p:nvPr/>
          </p:nvSpPr>
          <p:spPr>
            <a:xfrm>
              <a:off x="693317" y="828352"/>
              <a:ext cx="309932" cy="162402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E09169-EDF6-41BA-A1D0-897295779E31}"/>
              </a:ext>
            </a:extLst>
          </p:cNvPr>
          <p:cNvSpPr txBox="1"/>
          <p:nvPr/>
        </p:nvSpPr>
        <p:spPr>
          <a:xfrm>
            <a:off x="4837204" y="3889934"/>
            <a:ext cx="27542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/>
              <a:t>특징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선형 자료구조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선입선출</a:t>
            </a:r>
            <a:r>
              <a:rPr lang="en-US" altLang="ko-KR" sz="1500" dirty="0"/>
              <a:t>(FIFO)</a:t>
            </a:r>
            <a:endParaRPr lang="ko-KR" altLang="en-US" sz="15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75A4BFD-D044-474D-8F8D-7F298602C06E}"/>
              </a:ext>
            </a:extLst>
          </p:cNvPr>
          <p:cNvSpPr txBox="1"/>
          <p:nvPr/>
        </p:nvSpPr>
        <p:spPr>
          <a:xfrm>
            <a:off x="1691680" y="3897945"/>
            <a:ext cx="275421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500" b="1" dirty="0"/>
              <a:t>개념</a:t>
            </a:r>
            <a:endParaRPr lang="en-US" altLang="ko-KR" sz="1500" b="1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대기 중인 자료의 줄</a:t>
            </a:r>
            <a:endParaRPr lang="en-US" altLang="ko-KR" sz="1500" dirty="0"/>
          </a:p>
          <a:p>
            <a:pPr marL="285750" indent="-285750">
              <a:buFont typeface="Arial" panose="020B0604020202020204" pitchFamily="34" charset="0"/>
              <a:buChar char="•"/>
              <a:defRPr/>
            </a:pPr>
            <a:r>
              <a:rPr lang="ko-KR" altLang="en-US" sz="1500" dirty="0"/>
              <a:t>대기 행렬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BB281BB-7C9F-40F6-85AD-9CB11243E3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036" y="1545037"/>
            <a:ext cx="4114112" cy="186019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D71BBF5-2FDC-4EAE-A9B0-A5C5F8CC4D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8064" y="1527852"/>
            <a:ext cx="3375075" cy="218666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DF799FF-8F92-4481-97C2-6790F2432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364275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3D45CCD-1268-47C4-82BB-38077EAFB28E}"/>
              </a:ext>
            </a:extLst>
          </p:cNvPr>
          <p:cNvSpPr/>
          <p:nvPr/>
        </p:nvSpPr>
        <p:spPr>
          <a:xfrm>
            <a:off x="7779575" y="78303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New</a:t>
            </a:r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D8B839-CAA7-45DB-9952-121CC968C14E}"/>
              </a:ext>
            </a:extLst>
          </p:cNvPr>
          <p:cNvSpPr/>
          <p:nvPr/>
        </p:nvSpPr>
        <p:spPr>
          <a:xfrm>
            <a:off x="7779575" y="225979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832718-0DB0-4296-8C9E-A30C89DEF475}"/>
              </a:ext>
            </a:extLst>
          </p:cNvPr>
          <p:cNvSpPr/>
          <p:nvPr/>
        </p:nvSpPr>
        <p:spPr>
          <a:xfrm>
            <a:off x="7779575" y="3083970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8A2F703-7D54-4A1F-99BB-568B42C1BF9A}"/>
              </a:ext>
            </a:extLst>
          </p:cNvPr>
          <p:cNvSpPr/>
          <p:nvPr/>
        </p:nvSpPr>
        <p:spPr>
          <a:xfrm>
            <a:off x="7779575" y="387605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60114A19-0194-4C1A-92C4-9FA3CC7819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0728417"/>
              </p:ext>
            </p:extLst>
          </p:nvPr>
        </p:nvGraphicFramePr>
        <p:xfrm>
          <a:off x="4569489" y="2031274"/>
          <a:ext cx="1224020" cy="975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24020">
                  <a:extLst>
                    <a:ext uri="{9D8B030D-6E8A-4147-A177-3AD203B41FA5}">
                      <a16:colId xmlns:a16="http://schemas.microsoft.com/office/drawing/2014/main" val="1961370821"/>
                    </a:ext>
                  </a:extLst>
                </a:gridCol>
              </a:tblGrid>
              <a:tr h="218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Queue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16645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Rear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20864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Front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7481"/>
                  </a:ext>
                </a:extLst>
              </a:tr>
            </a:tbl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076C3C76-90A2-49C7-9BFA-92BDA0BB559D}"/>
              </a:ext>
            </a:extLst>
          </p:cNvPr>
          <p:cNvSpPr txBox="1"/>
          <p:nvPr/>
        </p:nvSpPr>
        <p:spPr>
          <a:xfrm>
            <a:off x="7815760" y="338248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A</a:t>
            </a:r>
            <a:endParaRPr lang="ko-KR" altLang="en-US" dirty="0"/>
          </a:p>
        </p:txBody>
      </p: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547A957E-6B5B-429E-A989-11CABA05279C}"/>
              </a:ext>
            </a:extLst>
          </p:cNvPr>
          <p:cNvCxnSpPr>
            <a:endCxn id="15" idx="1"/>
          </p:cNvCxnSpPr>
          <p:nvPr/>
        </p:nvCxnSpPr>
        <p:spPr>
          <a:xfrm>
            <a:off x="5793509" y="2867946"/>
            <a:ext cx="1986066" cy="12601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AF49BC5-8CB4-481E-B121-26B70E7949D3}"/>
              </a:ext>
            </a:extLst>
          </p:cNvPr>
          <p:cNvCxnSpPr>
            <a:cxnSpLocks/>
          </p:cNvCxnSpPr>
          <p:nvPr/>
        </p:nvCxnSpPr>
        <p:spPr>
          <a:xfrm flipV="1">
            <a:off x="5793509" y="2579914"/>
            <a:ext cx="198000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연결선: 꺾임 28">
            <a:extLst>
              <a:ext uri="{FF2B5EF4-FFF2-40B4-BE49-F238E27FC236}">
                <a16:creationId xmlns:a16="http://schemas.microsoft.com/office/drawing/2014/main" id="{545E3DF4-9FC4-4C7B-BBD9-C825C5564708}"/>
              </a:ext>
            </a:extLst>
          </p:cNvPr>
          <p:cNvCxnSpPr>
            <a:cxnSpLocks/>
            <a:stCxn id="5" idx="3"/>
            <a:endCxn id="2" idx="1"/>
          </p:cNvCxnSpPr>
          <p:nvPr/>
        </p:nvCxnSpPr>
        <p:spPr>
          <a:xfrm flipV="1">
            <a:off x="5793509" y="1035066"/>
            <a:ext cx="1986066" cy="14838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71CC29F2-3F61-41F6-8B16-05AAA2506E67}"/>
              </a:ext>
            </a:extLst>
          </p:cNvPr>
          <p:cNvSpPr txBox="1"/>
          <p:nvPr/>
        </p:nvSpPr>
        <p:spPr>
          <a:xfrm>
            <a:off x="7127583" y="1626497"/>
            <a:ext cx="1080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Step B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4056EBFC-469D-4218-9787-39FB3F3C60D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8283631" y="3588026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FD217CD0-134E-470C-9886-2ECEFB8117F6}"/>
              </a:ext>
            </a:extLst>
          </p:cNvPr>
          <p:cNvCxnSpPr>
            <a:cxnSpLocks/>
          </p:cNvCxnSpPr>
          <p:nvPr/>
        </p:nvCxnSpPr>
        <p:spPr>
          <a:xfrm flipV="1">
            <a:off x="8271690" y="2756014"/>
            <a:ext cx="0" cy="28803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D20452DE-759E-4129-A2A3-DBCC9241050A}"/>
              </a:ext>
            </a:extLst>
          </p:cNvPr>
          <p:cNvCxnSpPr>
            <a:cxnSpLocks/>
            <a:stCxn id="13" idx="0"/>
            <a:endCxn id="2" idx="2"/>
          </p:cNvCxnSpPr>
          <p:nvPr/>
        </p:nvCxnSpPr>
        <p:spPr>
          <a:xfrm flipV="1">
            <a:off x="8283631" y="1287094"/>
            <a:ext cx="0" cy="97270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" name="직사각형 3">
            <a:extLst>
              <a:ext uri="{FF2B5EF4-FFF2-40B4-BE49-F238E27FC236}">
                <a16:creationId xmlns:a16="http://schemas.microsoft.com/office/drawing/2014/main" id="{92F4ED2C-C577-474C-898B-708A540965AF}"/>
              </a:ext>
            </a:extLst>
          </p:cNvPr>
          <p:cNvSpPr/>
          <p:nvPr/>
        </p:nvSpPr>
        <p:spPr>
          <a:xfrm>
            <a:off x="1417296" y="3599913"/>
            <a:ext cx="217614" cy="10648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>
                <a:solidFill>
                  <a:schemeClr val="accent6">
                    <a:lumMod val="50000"/>
                  </a:schemeClr>
                </a:solidFill>
              </a:rPr>
              <a:t>큐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B4157C4-4FE6-42D7-9872-F0B05856F7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20</a:t>
            </a:fld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DC88540-174B-CA46-85F3-73EE19EB4C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352" y="1317382"/>
            <a:ext cx="4268209" cy="2558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805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" name="연결선: 꺾임 42">
            <a:extLst>
              <a:ext uri="{FF2B5EF4-FFF2-40B4-BE49-F238E27FC236}">
                <a16:creationId xmlns:a16="http://schemas.microsoft.com/office/drawing/2014/main" id="{544B74AC-ED79-4B75-B525-FD53FE3FAC23}"/>
              </a:ext>
            </a:extLst>
          </p:cNvPr>
          <p:cNvCxnSpPr>
            <a:cxnSpLocks/>
            <a:stCxn id="22" idx="1"/>
            <a:endCxn id="41" idx="3"/>
          </p:cNvCxnSpPr>
          <p:nvPr/>
        </p:nvCxnSpPr>
        <p:spPr>
          <a:xfrm rot="10800000" flipV="1">
            <a:off x="6516216" y="3975906"/>
            <a:ext cx="1152128" cy="504056"/>
          </a:xfrm>
          <a:prstGeom prst="bentConnector3">
            <a:avLst>
              <a:gd name="adj1" fmla="val -4462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4B46779A-2AD7-499B-A689-D2A440496CB0}"/>
              </a:ext>
            </a:extLst>
          </p:cNvPr>
          <p:cNvSpPr/>
          <p:nvPr/>
        </p:nvSpPr>
        <p:spPr>
          <a:xfrm>
            <a:off x="7668344" y="987574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3F0B8E6-F727-4187-9E18-C85A4BF88D4F}"/>
              </a:ext>
            </a:extLst>
          </p:cNvPr>
          <p:cNvSpPr/>
          <p:nvPr/>
        </p:nvSpPr>
        <p:spPr>
          <a:xfrm>
            <a:off x="7668344" y="2315802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C507CC4-F862-4ED9-AAD6-A39547D405AF}"/>
              </a:ext>
            </a:extLst>
          </p:cNvPr>
          <p:cNvSpPr/>
          <p:nvPr/>
        </p:nvSpPr>
        <p:spPr>
          <a:xfrm>
            <a:off x="7668344" y="3723878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68D46209-A7A0-4115-AE4F-4C7675D054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71426153"/>
              </p:ext>
            </p:extLst>
          </p:nvPr>
        </p:nvGraphicFramePr>
        <p:xfrm>
          <a:off x="4206230" y="2023110"/>
          <a:ext cx="1224020" cy="975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24020">
                  <a:extLst>
                    <a:ext uri="{9D8B030D-6E8A-4147-A177-3AD203B41FA5}">
                      <a16:colId xmlns:a16="http://schemas.microsoft.com/office/drawing/2014/main" val="1961370821"/>
                    </a:ext>
                  </a:extLst>
                </a:gridCol>
              </a:tblGrid>
              <a:tr h="218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Queue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16645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Rear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20864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Front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7481"/>
                  </a:ext>
                </a:extLst>
              </a:tr>
            </a:tbl>
          </a:graphicData>
        </a:graphic>
      </p:graphicFrame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EF93300C-D67F-4027-A2BB-59CEC551A600}"/>
              </a:ext>
            </a:extLst>
          </p:cNvPr>
          <p:cNvCxnSpPr>
            <a:cxnSpLocks/>
            <a:stCxn id="22" idx="0"/>
            <a:endCxn id="17" idx="2"/>
          </p:cNvCxnSpPr>
          <p:nvPr/>
        </p:nvCxnSpPr>
        <p:spPr>
          <a:xfrm flipV="1">
            <a:off x="8172400" y="2819858"/>
            <a:ext cx="0" cy="90402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57FBBE2D-1C3A-4182-8593-401281F1943D}"/>
              </a:ext>
            </a:extLst>
          </p:cNvPr>
          <p:cNvCxnSpPr>
            <a:cxnSpLocks/>
            <a:stCxn id="17" idx="0"/>
            <a:endCxn id="16" idx="2"/>
          </p:cNvCxnSpPr>
          <p:nvPr/>
        </p:nvCxnSpPr>
        <p:spPr>
          <a:xfrm flipV="1">
            <a:off x="8172400" y="1491630"/>
            <a:ext cx="0" cy="8241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D861E2C2-C23A-4D00-A5CD-6D99357F1272}"/>
              </a:ext>
            </a:extLst>
          </p:cNvPr>
          <p:cNvSpPr/>
          <p:nvPr/>
        </p:nvSpPr>
        <p:spPr>
          <a:xfrm>
            <a:off x="5508104" y="4227934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pReturn</a:t>
            </a:r>
            <a:endParaRPr lang="ko-KR" alt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A798F430-76B4-4B32-ABCF-033BFD7CF8E6}"/>
              </a:ext>
            </a:extLst>
          </p:cNvPr>
          <p:cNvSpPr txBox="1"/>
          <p:nvPr/>
        </p:nvSpPr>
        <p:spPr>
          <a:xfrm>
            <a:off x="6588224" y="4473259"/>
            <a:ext cx="121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Step A</a:t>
            </a:r>
            <a:endParaRPr lang="ko-KR" altLang="en-US" sz="1600" dirty="0"/>
          </a:p>
        </p:txBody>
      </p:sp>
      <p:cxnSp>
        <p:nvCxnSpPr>
          <p:cNvPr id="48" name="연결선: 꺾임 47">
            <a:extLst>
              <a:ext uri="{FF2B5EF4-FFF2-40B4-BE49-F238E27FC236}">
                <a16:creationId xmlns:a16="http://schemas.microsoft.com/office/drawing/2014/main" id="{9B740FD6-D17B-4297-A93A-AC5445DB15E2}"/>
              </a:ext>
            </a:extLst>
          </p:cNvPr>
          <p:cNvCxnSpPr>
            <a:cxnSpLocks/>
          </p:cNvCxnSpPr>
          <p:nvPr/>
        </p:nvCxnSpPr>
        <p:spPr>
          <a:xfrm flipV="1">
            <a:off x="5430250" y="2643758"/>
            <a:ext cx="2238094" cy="271983"/>
          </a:xfrm>
          <a:prstGeom prst="bentConnector3">
            <a:avLst>
              <a:gd name="adj1" fmla="val 62571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2" name="곱하기 기호 51">
            <a:extLst>
              <a:ext uri="{FF2B5EF4-FFF2-40B4-BE49-F238E27FC236}">
                <a16:creationId xmlns:a16="http://schemas.microsoft.com/office/drawing/2014/main" id="{3944FAFD-FF44-4EFB-B5F5-30C208852635}"/>
              </a:ext>
            </a:extLst>
          </p:cNvPr>
          <p:cNvSpPr/>
          <p:nvPr/>
        </p:nvSpPr>
        <p:spPr>
          <a:xfrm>
            <a:off x="7806496" y="3075806"/>
            <a:ext cx="725939" cy="402747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47070C58-EF23-461E-8DA3-7BC24C89CD5F}"/>
              </a:ext>
            </a:extLst>
          </p:cNvPr>
          <p:cNvSpPr txBox="1"/>
          <p:nvPr/>
        </p:nvSpPr>
        <p:spPr>
          <a:xfrm>
            <a:off x="6954128" y="2859782"/>
            <a:ext cx="12182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Step B</a:t>
            </a:r>
            <a:endParaRPr lang="ko-KR" altLang="en-US" sz="1600" dirty="0"/>
          </a:p>
        </p:txBody>
      </p:sp>
      <p:cxnSp>
        <p:nvCxnSpPr>
          <p:cNvPr id="55" name="연결선: 꺾임 54">
            <a:extLst>
              <a:ext uri="{FF2B5EF4-FFF2-40B4-BE49-F238E27FC236}">
                <a16:creationId xmlns:a16="http://schemas.microsoft.com/office/drawing/2014/main" id="{CE58FD19-D14E-4636-A77D-C4F4C2C72B96}"/>
              </a:ext>
            </a:extLst>
          </p:cNvPr>
          <p:cNvCxnSpPr>
            <a:cxnSpLocks/>
            <a:stCxn id="24" idx="3"/>
            <a:endCxn id="16" idx="1"/>
          </p:cNvCxnSpPr>
          <p:nvPr/>
        </p:nvCxnSpPr>
        <p:spPr>
          <a:xfrm flipV="1">
            <a:off x="5430250" y="1239602"/>
            <a:ext cx="2238094" cy="12711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9" name="연결선: 꺾임 58">
            <a:extLst>
              <a:ext uri="{FF2B5EF4-FFF2-40B4-BE49-F238E27FC236}">
                <a16:creationId xmlns:a16="http://schemas.microsoft.com/office/drawing/2014/main" id="{5F4CCB9F-BC79-4A5A-8996-21D50D14945C}"/>
              </a:ext>
            </a:extLst>
          </p:cNvPr>
          <p:cNvCxnSpPr>
            <a:endCxn id="22" idx="1"/>
          </p:cNvCxnSpPr>
          <p:nvPr/>
        </p:nvCxnSpPr>
        <p:spPr>
          <a:xfrm>
            <a:off x="5430250" y="2819858"/>
            <a:ext cx="2238094" cy="115604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A88C6D51-B7B9-4505-974F-E8B87AC4F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89E9F6-4EB4-694F-8A16-35E13D5389A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806" y="1336802"/>
            <a:ext cx="3966604" cy="2583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9634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52" grpId="0" animBg="1"/>
      <p:bldP spid="5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81AB466-6A2E-4649-9B15-474DE6C89F40}"/>
              </a:ext>
            </a:extLst>
          </p:cNvPr>
          <p:cNvSpPr/>
          <p:nvPr/>
        </p:nvSpPr>
        <p:spPr>
          <a:xfrm>
            <a:off x="7409697" y="830814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55000F2-333D-4A50-B701-F7ECCE8A5109}"/>
              </a:ext>
            </a:extLst>
          </p:cNvPr>
          <p:cNvSpPr/>
          <p:nvPr/>
        </p:nvSpPr>
        <p:spPr>
          <a:xfrm>
            <a:off x="7409697" y="2355726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8FA63A3-AB67-4B59-B1D7-FF3D161AD6B1}"/>
              </a:ext>
            </a:extLst>
          </p:cNvPr>
          <p:cNvSpPr/>
          <p:nvPr/>
        </p:nvSpPr>
        <p:spPr>
          <a:xfrm>
            <a:off x="7409697" y="3867894"/>
            <a:ext cx="1008112" cy="50405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Node</a:t>
            </a:r>
            <a:endParaRPr lang="ko-KR" altLang="en-US" dirty="0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7AB01BBB-2F75-4791-80C0-B827648A19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62734514"/>
              </p:ext>
            </p:extLst>
          </p:nvPr>
        </p:nvGraphicFramePr>
        <p:xfrm>
          <a:off x="4206230" y="2023110"/>
          <a:ext cx="1224020" cy="97536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224020">
                  <a:extLst>
                    <a:ext uri="{9D8B030D-6E8A-4147-A177-3AD203B41FA5}">
                      <a16:colId xmlns:a16="http://schemas.microsoft.com/office/drawing/2014/main" val="1961370821"/>
                    </a:ext>
                  </a:extLst>
                </a:gridCol>
              </a:tblGrid>
              <a:tr h="21808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2"/>
                          </a:solidFill>
                        </a:rPr>
                        <a:t>Queue</a:t>
                      </a:r>
                      <a:endParaRPr lang="ko-KR" altLang="en-US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30716645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Rear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1320864"/>
                  </a:ext>
                </a:extLst>
              </a:tr>
              <a:tr h="2180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dirty="0">
                          <a:solidFill>
                            <a:schemeClr val="tx2"/>
                          </a:solidFill>
                        </a:rPr>
                        <a:t>Front</a:t>
                      </a:r>
                      <a:endParaRPr lang="ko-KR" altLang="en-US" sz="1400" dirty="0">
                        <a:solidFill>
                          <a:schemeClr val="tx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20647481"/>
                  </a:ext>
                </a:extLst>
              </a:tr>
            </a:tbl>
          </a:graphicData>
        </a:graphic>
      </p:graphicFrame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96A29FE9-E08E-41AD-9835-5E2AFF174DBC}"/>
              </a:ext>
            </a:extLst>
          </p:cNvPr>
          <p:cNvCxnSpPr>
            <a:endCxn id="16" idx="1"/>
          </p:cNvCxnSpPr>
          <p:nvPr/>
        </p:nvCxnSpPr>
        <p:spPr>
          <a:xfrm>
            <a:off x="5430250" y="2859782"/>
            <a:ext cx="1979447" cy="1260140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1A9CF1DB-30C5-451C-BB57-1DCDF261849A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5430250" y="1026902"/>
            <a:ext cx="1986066" cy="1483888"/>
          </a:xfrm>
          <a:prstGeom prst="bentConnector3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3735EA4-F49E-4735-B133-39941217565F}"/>
              </a:ext>
            </a:extLst>
          </p:cNvPr>
          <p:cNvCxnSpPr>
            <a:cxnSpLocks/>
            <a:stCxn id="16" idx="0"/>
            <a:endCxn id="15" idx="2"/>
          </p:cNvCxnSpPr>
          <p:nvPr/>
        </p:nvCxnSpPr>
        <p:spPr>
          <a:xfrm flipV="1">
            <a:off x="7913753" y="2859782"/>
            <a:ext cx="0" cy="10081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C1A1409E-7876-4ECA-9168-8B12AC1A2F78}"/>
              </a:ext>
            </a:extLst>
          </p:cNvPr>
          <p:cNvCxnSpPr>
            <a:cxnSpLocks/>
            <a:stCxn id="15" idx="0"/>
            <a:endCxn id="14" idx="2"/>
          </p:cNvCxnSpPr>
          <p:nvPr/>
        </p:nvCxnSpPr>
        <p:spPr>
          <a:xfrm flipV="1">
            <a:off x="7913753" y="1334870"/>
            <a:ext cx="0" cy="10208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E76EDF13-71FB-4926-AB75-192AD2D1C156}"/>
              </a:ext>
            </a:extLst>
          </p:cNvPr>
          <p:cNvSpPr/>
          <p:nvPr/>
        </p:nvSpPr>
        <p:spPr>
          <a:xfrm>
            <a:off x="4464175" y="3701050"/>
            <a:ext cx="1475977" cy="6709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err="1"/>
              <a:t>pRetuern</a:t>
            </a:r>
            <a:endParaRPr lang="ko-KR" altLang="en-US" dirty="0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8679165-C57A-4BDB-B5F1-0D3FA03FB437}"/>
              </a:ext>
            </a:extLst>
          </p:cNvPr>
          <p:cNvCxnSpPr/>
          <p:nvPr/>
        </p:nvCxnSpPr>
        <p:spPr>
          <a:xfrm flipH="1">
            <a:off x="5940152" y="4299942"/>
            <a:ext cx="147616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D810356C-B8D0-4D8E-9F23-B49142BF4CD5}"/>
              </a:ext>
            </a:extLst>
          </p:cNvPr>
          <p:cNvSpPr txBox="1"/>
          <p:nvPr/>
        </p:nvSpPr>
        <p:spPr>
          <a:xfrm>
            <a:off x="6228184" y="429994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accent1"/>
                </a:solidFill>
              </a:rPr>
              <a:t>Peek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F97B6B0-9469-4E3D-A17A-F54F72D6F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601B874-29DE-8C47-9EAF-90E9FD227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774" y="1668279"/>
            <a:ext cx="3904565" cy="168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74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3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FA9EE-4559-45C6-B349-81A98E5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2CB67F2-ED95-404B-9954-BCAC16E034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9632" y="983522"/>
            <a:ext cx="6228184" cy="3349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86854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포인터로 구현한 연결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005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CFA9EE-4559-45C6-B349-81A98E524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11962A5-CCC3-2542-A5EE-6BBBDD9B9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19" y="1419622"/>
            <a:ext cx="4497370" cy="27877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150FAE0-9187-5B47-965F-FD589DE7BD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7043" y="1029877"/>
            <a:ext cx="4079757" cy="3196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9976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107504" y="215073"/>
            <a:ext cx="8963328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3E1154-C9DC-4A77-B551-4E2F2F2423FE}"/>
              </a:ext>
            </a:extLst>
          </p:cNvPr>
          <p:cNvSpPr txBox="1"/>
          <p:nvPr/>
        </p:nvSpPr>
        <p:spPr>
          <a:xfrm>
            <a:off x="1924872" y="2110085"/>
            <a:ext cx="532859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5400" dirty="0"/>
              <a:t>감 사 합 </a:t>
            </a:r>
            <a:r>
              <a:rPr lang="ko-KR" altLang="en-US" sz="5400" dirty="0" err="1"/>
              <a:t>니</a:t>
            </a:r>
            <a:r>
              <a:rPr lang="ko-KR" altLang="en-US" sz="5400" dirty="0"/>
              <a:t> 다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97EA567-ED1D-4A9F-A3A0-C02227BA7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120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큐란</a:t>
            </a:r>
            <a:r>
              <a:rPr lang="en-US" altLang="ko-KR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?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>
                <a:solidFill>
                  <a:schemeClr val="bg1"/>
                </a:solidFill>
              </a:rPr>
              <a:t>001</a:t>
            </a:r>
          </a:p>
        </p:txBody>
      </p:sp>
      <p:grpSp>
        <p:nvGrpSpPr>
          <p:cNvPr id="31" name="그룹 32"/>
          <p:cNvGrpSpPr/>
          <p:nvPr/>
        </p:nvGrpSpPr>
        <p:grpSpPr>
          <a:xfrm>
            <a:off x="683568" y="980729"/>
            <a:ext cx="2244080" cy="369332"/>
            <a:chOff x="693317" y="796403"/>
            <a:chExt cx="4829419" cy="416483"/>
          </a:xfrm>
        </p:grpSpPr>
        <p:sp>
          <p:nvSpPr>
            <p:cNvPr id="32" name="TextBox 33"/>
            <p:cNvSpPr txBox="1"/>
            <p:nvPr/>
          </p:nvSpPr>
          <p:spPr>
            <a:xfrm>
              <a:off x="1162976" y="796403"/>
              <a:ext cx="4359760" cy="416483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 b="1" i="1" spc="-150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큐란</a:t>
              </a:r>
              <a:r>
                <a:rPr lang="en-US" altLang="ko-KR" b="1" i="1" spc="-15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/>
                  <a:ea typeface="맑은 고딕"/>
                </a:rPr>
                <a:t>?</a:t>
              </a:r>
              <a:endParaRPr lang="ko-KR" altLang="en-US" b="1" i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endParaRPr>
            </a:p>
          </p:txBody>
        </p:sp>
        <p:sp>
          <p:nvSpPr>
            <p:cNvPr id="33" name="직사각형 34"/>
            <p:cNvSpPr/>
            <p:nvPr/>
          </p:nvSpPr>
          <p:spPr>
            <a:xfrm>
              <a:off x="693317" y="828352"/>
              <a:ext cx="309932" cy="162402"/>
            </a:xfrm>
            <a:prstGeom prst="rect">
              <a:avLst/>
            </a:prstGeom>
            <a:solidFill>
              <a:srgbClr val="EE5F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B2DCE2-8F62-4F7F-A84A-6E72931FC6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1349" y="1795396"/>
            <a:ext cx="7181301" cy="2044312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34957C5-6398-4CDB-BC6B-9F8564C997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3</a:t>
            </a:fld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C9A756-22A0-4C59-877D-341E623A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F78B22-A10E-884A-9CA0-3B452C275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3864" y="1533104"/>
            <a:ext cx="6416271" cy="2425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8734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C9A756-22A0-4C59-877D-341E623A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5</a:t>
            </a:fld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64C949-64C5-C54E-B8C9-1EFD8FBAB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3656" y="1258834"/>
            <a:ext cx="6516688" cy="2923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4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BC9A756-22A0-4C59-877D-341E623AEE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6</a:t>
            </a:fld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3191B65-4F12-F24C-8573-FCE83632A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1077" y="810588"/>
            <a:ext cx="5261845" cy="3992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03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BF9E5F0C-B0D0-478F-9AD9-9D208E184D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1333591"/>
              </p:ext>
            </p:extLst>
          </p:nvPr>
        </p:nvGraphicFramePr>
        <p:xfrm>
          <a:off x="5076056" y="1707654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4" name="화살표: 아래쪽 3">
            <a:extLst>
              <a:ext uri="{FF2B5EF4-FFF2-40B4-BE49-F238E27FC236}">
                <a16:creationId xmlns:a16="http://schemas.microsoft.com/office/drawing/2014/main" id="{8047E052-C478-4E72-9E40-F1B9B65CFD97}"/>
              </a:ext>
            </a:extLst>
          </p:cNvPr>
          <p:cNvSpPr/>
          <p:nvPr/>
        </p:nvSpPr>
        <p:spPr>
          <a:xfrm>
            <a:off x="5382789" y="130533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C0EA1D1-E611-49C7-AD90-1A50DA7DF03B}"/>
              </a:ext>
            </a:extLst>
          </p:cNvPr>
          <p:cNvSpPr/>
          <p:nvPr/>
        </p:nvSpPr>
        <p:spPr>
          <a:xfrm>
            <a:off x="7272300" y="130533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95DF0B8-FC6D-4880-8848-CC1E3190DB8F}"/>
              </a:ext>
            </a:extLst>
          </p:cNvPr>
          <p:cNvSpPr txBox="1"/>
          <p:nvPr/>
        </p:nvSpPr>
        <p:spPr>
          <a:xfrm>
            <a:off x="5058753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048C3E3-46E0-48C0-96F8-66D711EC2E55}"/>
              </a:ext>
            </a:extLst>
          </p:cNvPr>
          <p:cNvSpPr txBox="1"/>
          <p:nvPr/>
        </p:nvSpPr>
        <p:spPr>
          <a:xfrm>
            <a:off x="6948264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6" name="화살표: 아래쪽 5">
            <a:extLst>
              <a:ext uri="{FF2B5EF4-FFF2-40B4-BE49-F238E27FC236}">
                <a16:creationId xmlns:a16="http://schemas.microsoft.com/office/drawing/2014/main" id="{1C12D231-CD64-4382-9DB1-DE271E00C055}"/>
              </a:ext>
            </a:extLst>
          </p:cNvPr>
          <p:cNvSpPr/>
          <p:nvPr/>
        </p:nvSpPr>
        <p:spPr>
          <a:xfrm>
            <a:off x="6804248" y="2571750"/>
            <a:ext cx="396044" cy="792088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8A90C479-A6EA-4B9F-A02A-9AFDA14D61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764167"/>
              </p:ext>
            </p:extLst>
          </p:nvPr>
        </p:nvGraphicFramePr>
        <p:xfrm>
          <a:off x="5093359" y="4257247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ECC40666-B38B-4751-AED9-C0822845A1CA}"/>
              </a:ext>
            </a:extLst>
          </p:cNvPr>
          <p:cNvSpPr/>
          <p:nvPr/>
        </p:nvSpPr>
        <p:spPr>
          <a:xfrm>
            <a:off x="5400092" y="385492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EA04FBC7-D40E-47D1-A308-D5AF5385884B}"/>
              </a:ext>
            </a:extLst>
          </p:cNvPr>
          <p:cNvSpPr/>
          <p:nvPr/>
        </p:nvSpPr>
        <p:spPr>
          <a:xfrm>
            <a:off x="7289603" y="385492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936E8C1-685D-42DD-A876-9CCCF951A6CF}"/>
              </a:ext>
            </a:extLst>
          </p:cNvPr>
          <p:cNvSpPr txBox="1"/>
          <p:nvPr/>
        </p:nvSpPr>
        <p:spPr>
          <a:xfrm>
            <a:off x="5076056" y="346515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2ECAE0F-224C-421D-845F-B240FBECB965}"/>
              </a:ext>
            </a:extLst>
          </p:cNvPr>
          <p:cNvSpPr txBox="1"/>
          <p:nvPr/>
        </p:nvSpPr>
        <p:spPr>
          <a:xfrm>
            <a:off x="6965567" y="346515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836C0F54-1B97-4179-99EA-13AB2652A8DF}"/>
              </a:ext>
            </a:extLst>
          </p:cNvPr>
          <p:cNvSpPr/>
          <p:nvPr/>
        </p:nvSpPr>
        <p:spPr>
          <a:xfrm>
            <a:off x="6699213" y="804421"/>
            <a:ext cx="573087" cy="18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811513A5-38EB-4769-9D38-C06F8AA472DB}"/>
              </a:ext>
            </a:extLst>
          </p:cNvPr>
          <p:cNvSpPr/>
          <p:nvPr/>
        </p:nvSpPr>
        <p:spPr>
          <a:xfrm>
            <a:off x="6336196" y="1305330"/>
            <a:ext cx="360040" cy="28803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0244AE9-BE8C-4B54-BEE7-B292EC6EA962}"/>
              </a:ext>
            </a:extLst>
          </p:cNvPr>
          <p:cNvSpPr txBox="1"/>
          <p:nvPr/>
        </p:nvSpPr>
        <p:spPr>
          <a:xfrm>
            <a:off x="6012160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Rear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09BB931-322E-439C-A602-FE685FB9C8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81EC7ED-7D50-0242-B084-77BC4A91E6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737" y="1682243"/>
            <a:ext cx="4571999" cy="2452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58CC5B4-5A0F-1E41-9335-013FF7B7C45F}"/>
              </a:ext>
            </a:extLst>
          </p:cNvPr>
          <p:cNvSpPr txBox="1"/>
          <p:nvPr/>
        </p:nvSpPr>
        <p:spPr>
          <a:xfrm>
            <a:off x="351951" y="1220578"/>
            <a:ext cx="20978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spc="-150" dirty="0" err="1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인큐</a:t>
            </a:r>
            <a:r>
              <a:rPr lang="ko-KR" altLang="en-US" b="1" spc="-150" dirty="0">
                <a:solidFill>
                  <a:schemeClr val="tx1">
                    <a:lumMod val="75000"/>
                    <a:lumOff val="25000"/>
                  </a:schemeClr>
                </a:solidFill>
                <a:ea typeface="맑은 고딕"/>
              </a:rPr>
              <a:t> 연산</a:t>
            </a:r>
            <a:endParaRPr lang="en-US" altLang="ko-KR" b="1" spc="-150" dirty="0">
              <a:solidFill>
                <a:schemeClr val="tx1">
                  <a:lumMod val="75000"/>
                  <a:lumOff val="25000"/>
                </a:schemeClr>
              </a:solidFill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420257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1D08620C-7C76-4029-A956-8693097721C3}"/>
              </a:ext>
            </a:extLst>
          </p:cNvPr>
          <p:cNvCxnSpPr>
            <a:cxnSpLocks/>
            <a:endCxn id="9" idx="1"/>
          </p:cNvCxnSpPr>
          <p:nvPr/>
        </p:nvCxnSpPr>
        <p:spPr>
          <a:xfrm>
            <a:off x="6516216" y="4227934"/>
            <a:ext cx="936104" cy="614481"/>
          </a:xfrm>
          <a:prstGeom prst="bentConnector3">
            <a:avLst>
              <a:gd name="adj1" fmla="val 1159"/>
            </a:avLst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12" name="표 11">
            <a:extLst>
              <a:ext uri="{FF2B5EF4-FFF2-40B4-BE49-F238E27FC236}">
                <a16:creationId xmlns:a16="http://schemas.microsoft.com/office/drawing/2014/main" id="{A002043D-6227-423D-9452-89D4E6C0AA4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17400103"/>
              </p:ext>
            </p:extLst>
          </p:nvPr>
        </p:nvGraphicFramePr>
        <p:xfrm>
          <a:off x="5076056" y="1707654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9F13D67D-F2D7-4FBC-A2BE-A79B9C87B964}"/>
              </a:ext>
            </a:extLst>
          </p:cNvPr>
          <p:cNvSpPr/>
          <p:nvPr/>
        </p:nvSpPr>
        <p:spPr>
          <a:xfrm>
            <a:off x="6336196" y="130533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75629CA4-AE50-47FE-AC8B-1CA4782BC09D}"/>
              </a:ext>
            </a:extLst>
          </p:cNvPr>
          <p:cNvSpPr/>
          <p:nvPr/>
        </p:nvSpPr>
        <p:spPr>
          <a:xfrm>
            <a:off x="7272300" y="1305330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7BFCE2-AA6D-43F1-B757-E09432AAA656}"/>
              </a:ext>
            </a:extLst>
          </p:cNvPr>
          <p:cNvSpPr txBox="1"/>
          <p:nvPr/>
        </p:nvSpPr>
        <p:spPr>
          <a:xfrm>
            <a:off x="6012160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4DE435-8DB9-4C65-B4AC-D58340709C47}"/>
              </a:ext>
            </a:extLst>
          </p:cNvPr>
          <p:cNvSpPr txBox="1"/>
          <p:nvPr/>
        </p:nvSpPr>
        <p:spPr>
          <a:xfrm>
            <a:off x="6948264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64012DE0-4300-429A-BC9B-7530D398210E}"/>
              </a:ext>
            </a:extLst>
          </p:cNvPr>
          <p:cNvSpPr/>
          <p:nvPr/>
        </p:nvSpPr>
        <p:spPr>
          <a:xfrm>
            <a:off x="6804248" y="2211710"/>
            <a:ext cx="396044" cy="792088"/>
          </a:xfrm>
          <a:prstGeom prst="downArrow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6FA3A318-941E-42AD-9E88-8A9B7F85DE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032413"/>
              </p:ext>
            </p:extLst>
          </p:nvPr>
        </p:nvGraphicFramePr>
        <p:xfrm>
          <a:off x="5093359" y="3897207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24" name="화살표: 아래쪽 23">
            <a:extLst>
              <a:ext uri="{FF2B5EF4-FFF2-40B4-BE49-F238E27FC236}">
                <a16:creationId xmlns:a16="http://schemas.microsoft.com/office/drawing/2014/main" id="{BCC43C00-7155-4A87-9B67-968316E3318F}"/>
              </a:ext>
            </a:extLst>
          </p:cNvPr>
          <p:cNvSpPr/>
          <p:nvPr/>
        </p:nvSpPr>
        <p:spPr>
          <a:xfrm>
            <a:off x="6336196" y="349488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123D911C-5A84-479B-932D-5E5D4F3EF385}"/>
              </a:ext>
            </a:extLst>
          </p:cNvPr>
          <p:cNvSpPr/>
          <p:nvPr/>
        </p:nvSpPr>
        <p:spPr>
          <a:xfrm>
            <a:off x="7289603" y="349488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78A1C21-4570-4669-8F6A-B30280863E33}"/>
              </a:ext>
            </a:extLst>
          </p:cNvPr>
          <p:cNvSpPr txBox="1"/>
          <p:nvPr/>
        </p:nvSpPr>
        <p:spPr>
          <a:xfrm>
            <a:off x="6012160" y="310511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85B4D87-2EA0-4A82-AA2B-F9850E22DE2A}"/>
              </a:ext>
            </a:extLst>
          </p:cNvPr>
          <p:cNvSpPr txBox="1"/>
          <p:nvPr/>
        </p:nvSpPr>
        <p:spPr>
          <a:xfrm>
            <a:off x="6965567" y="310511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C08C4580-4436-4DC7-BE81-35B106054652}"/>
              </a:ext>
            </a:extLst>
          </p:cNvPr>
          <p:cNvSpPr/>
          <p:nvPr/>
        </p:nvSpPr>
        <p:spPr>
          <a:xfrm>
            <a:off x="5724128" y="804421"/>
            <a:ext cx="573087" cy="18762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화살표: 아래쪽 28">
            <a:extLst>
              <a:ext uri="{FF2B5EF4-FFF2-40B4-BE49-F238E27FC236}">
                <a16:creationId xmlns:a16="http://schemas.microsoft.com/office/drawing/2014/main" id="{7813703C-B194-4167-A4C5-C7150D553E8E}"/>
              </a:ext>
            </a:extLst>
          </p:cNvPr>
          <p:cNvSpPr/>
          <p:nvPr/>
        </p:nvSpPr>
        <p:spPr>
          <a:xfrm>
            <a:off x="5373240" y="1305330"/>
            <a:ext cx="360040" cy="28803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221C3E-6DED-4196-B158-800B5CFAB141}"/>
              </a:ext>
            </a:extLst>
          </p:cNvPr>
          <p:cNvSpPr txBox="1"/>
          <p:nvPr/>
        </p:nvSpPr>
        <p:spPr>
          <a:xfrm>
            <a:off x="5049204" y="91556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Front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3BCDD1FA-7892-4FE4-BD5E-CF68338C1E70}"/>
              </a:ext>
            </a:extLst>
          </p:cNvPr>
          <p:cNvSpPr/>
          <p:nvPr/>
        </p:nvSpPr>
        <p:spPr>
          <a:xfrm>
            <a:off x="7452320" y="4641047"/>
            <a:ext cx="1080120" cy="4027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</a:t>
            </a:r>
            <a:endParaRPr lang="ko-KR" altLang="en-US" dirty="0"/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B9DA30-756D-42D5-9062-B0F8ACBF4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8</a:t>
            </a:fld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1A57246-4691-FC48-8458-278454CAF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20" y="1457784"/>
            <a:ext cx="4485133" cy="2610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4801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44000" y="215073"/>
            <a:ext cx="8148480" cy="52421"/>
          </a:xfrm>
          <a:prstGeom prst="rect">
            <a:avLst/>
          </a:prstGeom>
          <a:solidFill>
            <a:srgbClr val="EA38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8" name="그룹 17"/>
          <p:cNvGrpSpPr/>
          <p:nvPr/>
        </p:nvGrpSpPr>
        <p:grpSpPr>
          <a:xfrm>
            <a:off x="96127" y="216267"/>
            <a:ext cx="648072" cy="573088"/>
            <a:chOff x="96127" y="473952"/>
            <a:chExt cx="648072" cy="573088"/>
          </a:xfrm>
        </p:grpSpPr>
        <p:pic>
          <p:nvPicPr>
            <p:cNvPr id="19" name="Picture 2"/>
            <p:cNvPicPr>
              <a:picLocks noChangeAspect="1" noChangeArrowheads="1"/>
            </p:cNvPicPr>
            <p:nvPr/>
          </p:nvPicPr>
          <p:blipFill rotWithShape="1">
            <a:blip r:embed="rId3"/>
            <a:srcRect/>
            <a:stretch>
              <a:fillRect/>
            </a:stretch>
          </p:blipFill>
          <p:spPr>
            <a:xfrm>
              <a:off x="133620" y="473952"/>
              <a:ext cx="573087" cy="573088"/>
            </a:xfrm>
            <a:prstGeom prst="rect">
              <a:avLst/>
            </a:prstGeom>
            <a:noFill/>
            <a:ln>
              <a:noFill/>
            </a:ln>
            <a:effectLst/>
          </p:spPr>
        </p:pic>
        <p:sp>
          <p:nvSpPr>
            <p:cNvPr id="20" name="TextBox 19"/>
            <p:cNvSpPr txBox="1"/>
            <p:nvPr/>
          </p:nvSpPr>
          <p:spPr>
            <a:xfrm>
              <a:off x="96127" y="591219"/>
              <a:ext cx="648072" cy="369332"/>
            </a:xfrm>
            <a:prstGeom prst="rect">
              <a:avLst/>
            </a:prstGeom>
            <a:noFill/>
            <a:scene3d>
              <a:camera prst="obliqueTopLeft"/>
              <a:lightRig rig="threePt" dir="t"/>
            </a:scene3d>
          </p:spPr>
          <p:txBody>
            <a:bodyPr wrap="square">
              <a:spAutoFit/>
            </a:bodyPr>
            <a:lstStyle/>
            <a:p>
              <a:pPr algn="ctr">
                <a:defRPr/>
              </a:pPr>
              <a:endParaRPr lang="ko-KR" altLang="en-US" b="1">
                <a:solidFill>
                  <a:schemeClr val="bg1"/>
                </a:solidFill>
              </a:endParaRP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670620" y="333534"/>
            <a:ext cx="3539968" cy="461665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2400" b="1" spc="-150" dirty="0">
                <a:solidFill>
                  <a:schemeClr val="tx1">
                    <a:lumMod val="75000"/>
                    <a:lumOff val="25000"/>
                  </a:schemeClr>
                </a:solidFill>
                <a:latin typeface="맑은 고딕"/>
                <a:ea typeface="맑은 고딕"/>
              </a:rPr>
              <a:t>배열로 구현한 선형 큐</a:t>
            </a:r>
            <a:endParaRPr lang="en-US" altLang="ko-KR" sz="2400" b="1" spc="-150" dirty="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100811" y="318145"/>
            <a:ext cx="648072" cy="369332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b="1" dirty="0">
                <a:solidFill>
                  <a:schemeClr val="bg1"/>
                </a:solidFill>
              </a:rPr>
              <a:t>003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889972" y="3795886"/>
            <a:ext cx="2025844" cy="338554"/>
          </a:xfrm>
          <a:prstGeom prst="rect">
            <a:avLst/>
          </a:prstGeom>
          <a:noFill/>
          <a:scene3d>
            <a:camera prst="obliqueTopLeft"/>
            <a:lightRig rig="threePt" dir="t"/>
          </a:scene3d>
        </p:spPr>
        <p:txBody>
          <a:bodyPr wrap="square">
            <a:spAutoFit/>
          </a:bodyPr>
          <a:lstStyle/>
          <a:p>
            <a:pPr lvl="0">
              <a:defRPr/>
            </a:pPr>
            <a:endParaRPr lang="ko-KR" altLang="en-US" sz="1600" b="1" i="1" spc="-150">
              <a:solidFill>
                <a:schemeClr val="tx1">
                  <a:lumMod val="75000"/>
                  <a:lumOff val="25000"/>
                </a:schemeClr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4" name="표 23">
            <a:extLst>
              <a:ext uri="{FF2B5EF4-FFF2-40B4-BE49-F238E27FC236}">
                <a16:creationId xmlns:a16="http://schemas.microsoft.com/office/drawing/2014/main" id="{FA0A17E0-8393-418F-90E2-E7EA7912244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6890340"/>
              </p:ext>
            </p:extLst>
          </p:nvPr>
        </p:nvGraphicFramePr>
        <p:xfrm>
          <a:off x="4860032" y="1736967"/>
          <a:ext cx="3816424" cy="4027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4106">
                  <a:extLst>
                    <a:ext uri="{9D8B030D-6E8A-4147-A177-3AD203B41FA5}">
                      <a16:colId xmlns:a16="http://schemas.microsoft.com/office/drawing/2014/main" val="3933108957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3254778580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2633041508"/>
                    </a:ext>
                  </a:extLst>
                </a:gridCol>
                <a:gridCol w="954106">
                  <a:extLst>
                    <a:ext uri="{9D8B030D-6E8A-4147-A177-3AD203B41FA5}">
                      <a16:colId xmlns:a16="http://schemas.microsoft.com/office/drawing/2014/main" val="1933360529"/>
                    </a:ext>
                  </a:extLst>
                </a:gridCol>
              </a:tblGrid>
              <a:tr h="402735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B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3505095"/>
                  </a:ext>
                </a:extLst>
              </a:tr>
            </a:tbl>
          </a:graphicData>
        </a:graphic>
      </p:graphicFrame>
      <p:sp>
        <p:nvSpPr>
          <p:cNvPr id="25" name="화살표: 아래쪽 24">
            <a:extLst>
              <a:ext uri="{FF2B5EF4-FFF2-40B4-BE49-F238E27FC236}">
                <a16:creationId xmlns:a16="http://schemas.microsoft.com/office/drawing/2014/main" id="{27AA1AC4-0752-46FB-83AD-8C6A309FD5EB}"/>
              </a:ext>
            </a:extLst>
          </p:cNvPr>
          <p:cNvSpPr/>
          <p:nvPr/>
        </p:nvSpPr>
        <p:spPr>
          <a:xfrm>
            <a:off x="5184068" y="133464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화살표: 아래쪽 25">
            <a:extLst>
              <a:ext uri="{FF2B5EF4-FFF2-40B4-BE49-F238E27FC236}">
                <a16:creationId xmlns:a16="http://schemas.microsoft.com/office/drawing/2014/main" id="{9A20AA8D-700A-46C2-87F7-569FDDAC6BEA}"/>
              </a:ext>
            </a:extLst>
          </p:cNvPr>
          <p:cNvSpPr/>
          <p:nvPr/>
        </p:nvSpPr>
        <p:spPr>
          <a:xfrm>
            <a:off x="7056276" y="1334643"/>
            <a:ext cx="360040" cy="2880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61F1A07-B7E3-469C-940B-609F7D1261C1}"/>
              </a:ext>
            </a:extLst>
          </p:cNvPr>
          <p:cNvSpPr txBox="1"/>
          <p:nvPr/>
        </p:nvSpPr>
        <p:spPr>
          <a:xfrm>
            <a:off x="4860032" y="9448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Front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FA572B3-4ED7-4D3A-A4F6-459307290A84}"/>
              </a:ext>
            </a:extLst>
          </p:cNvPr>
          <p:cNvSpPr txBox="1"/>
          <p:nvPr/>
        </p:nvSpPr>
        <p:spPr>
          <a:xfrm>
            <a:off x="6732240" y="944879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accent1"/>
                </a:solidFill>
              </a:rPr>
              <a:t>Rear</a:t>
            </a:r>
            <a:endParaRPr lang="ko-KR" altLang="en-US" dirty="0">
              <a:solidFill>
                <a:schemeClr val="accent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AEAA0E2-CE8D-4332-9C60-906415D9AA30}"/>
              </a:ext>
            </a:extLst>
          </p:cNvPr>
          <p:cNvSpPr/>
          <p:nvPr/>
        </p:nvSpPr>
        <p:spPr>
          <a:xfrm>
            <a:off x="5742829" y="3261016"/>
            <a:ext cx="1080120" cy="937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Return</a:t>
            </a:r>
            <a:endParaRPr lang="ko-KR" altLang="en-US" dirty="0"/>
          </a:p>
        </p:txBody>
      </p:sp>
      <p:sp>
        <p:nvSpPr>
          <p:cNvPr id="5" name="화살표: 아래쪽 4">
            <a:extLst>
              <a:ext uri="{FF2B5EF4-FFF2-40B4-BE49-F238E27FC236}">
                <a16:creationId xmlns:a16="http://schemas.microsoft.com/office/drawing/2014/main" id="{0EB8917A-D8DE-47E0-A431-760006201DE8}"/>
              </a:ext>
            </a:extLst>
          </p:cNvPr>
          <p:cNvSpPr/>
          <p:nvPr/>
        </p:nvSpPr>
        <p:spPr>
          <a:xfrm>
            <a:off x="6102869" y="2427734"/>
            <a:ext cx="360040" cy="5760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5836CA-3E24-435D-B3C7-863EE4CCE55B}"/>
              </a:ext>
            </a:extLst>
          </p:cNvPr>
          <p:cNvSpPr txBox="1"/>
          <p:nvPr/>
        </p:nvSpPr>
        <p:spPr>
          <a:xfrm>
            <a:off x="6444208" y="2562458"/>
            <a:ext cx="13681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accent1"/>
                </a:solidFill>
              </a:rPr>
              <a:t>Peek</a:t>
            </a:r>
            <a:endParaRPr lang="ko-KR" altLang="en-US" sz="2000" dirty="0">
              <a:solidFill>
                <a:schemeClr val="accent1"/>
              </a:solidFill>
            </a:endParaRP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156DB3A4-0F7E-4B8A-B322-12301FF847DE}"/>
              </a:ext>
            </a:extLst>
          </p:cNvPr>
          <p:cNvSpPr/>
          <p:nvPr/>
        </p:nvSpPr>
        <p:spPr>
          <a:xfrm>
            <a:off x="6106524" y="1332626"/>
            <a:ext cx="360040" cy="288032"/>
          </a:xfrm>
          <a:prstGeom prst="down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48FCD50-32D6-4965-BBFC-26FDFA8E81A2}"/>
              </a:ext>
            </a:extLst>
          </p:cNvPr>
          <p:cNvSpPr txBox="1"/>
          <p:nvPr/>
        </p:nvSpPr>
        <p:spPr>
          <a:xfrm>
            <a:off x="5782488" y="942862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2">
                    <a:lumMod val="75000"/>
                  </a:schemeClr>
                </a:solidFill>
              </a:rPr>
              <a:t>Front</a:t>
            </a:r>
            <a:endParaRPr lang="ko-KR" altLang="en-US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188F72-E277-46A7-A5C3-70B7C9BFF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EDD84E-25D4-4983-8AA1-2863C96F08D9}" type="slidenum">
              <a:rPr lang="ko-KR" altLang="en-US" smtClean="0"/>
              <a:t>9</a:t>
            </a:fld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A8D318-01C7-274A-BDFF-A4BD452CEF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489" y="1820251"/>
            <a:ext cx="4210588" cy="179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833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push dir="u"/>
      </p:transition>
    </mc:Choice>
    <mc:Fallback xmlns="" xmlns:c="http://schemas.openxmlformats.org/drawingml/2006/chart" xmlns:dgm="http://schemas.openxmlformats.org/drawingml/2006/diagram" xmlns:dsp="http://schemas.microsoft.com/office/drawing/2008/diagram">
      <p:transition xmlns:mc="http://schemas.openxmlformats.org/markup-compatibility/2006" xmlns:hp="http://schemas.haansoft.com/office/presentation/8.0" spd="med" mc:Ignorable="hp" hp:hslDur="1000">
        <p:fade/>
      </p:transition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1050</TotalTime>
  <Words>1793</Words>
  <Application>Microsoft Macintosh PowerPoint</Application>
  <PresentationFormat>화면 슬라이드 쇼(16:9)</PresentationFormat>
  <Paragraphs>251</Paragraphs>
  <Slides>25</Slides>
  <Notes>25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>R&amp;D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Corporation</dc:creator>
  <cp:lastModifiedBy>이상민</cp:lastModifiedBy>
  <cp:revision>254</cp:revision>
  <dcterms:created xsi:type="dcterms:W3CDTF">2006-10-05T04:04:58Z</dcterms:created>
  <dcterms:modified xsi:type="dcterms:W3CDTF">2019-05-30T06:18:27Z</dcterms:modified>
  <cp:version>1000.0000.01</cp:version>
</cp:coreProperties>
</file>